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286" r:id="rId4"/>
  </p:sldMasterIdLst>
  <p:notesMasterIdLst>
    <p:notesMasterId r:id="rId76"/>
  </p:notesMasterIdLst>
  <p:handoutMasterIdLst>
    <p:handoutMasterId r:id="rId77"/>
  </p:handoutMasterIdLst>
  <p:sldIdLst>
    <p:sldId id="256" r:id="rId5"/>
    <p:sldId id="282" r:id="rId6"/>
    <p:sldId id="283" r:id="rId7"/>
    <p:sldId id="284" r:id="rId8"/>
    <p:sldId id="285" r:id="rId9"/>
    <p:sldId id="496" r:id="rId10"/>
    <p:sldId id="497" r:id="rId11"/>
    <p:sldId id="288" r:id="rId12"/>
    <p:sldId id="498" r:id="rId13"/>
    <p:sldId id="551" r:id="rId14"/>
    <p:sldId id="552" r:id="rId15"/>
    <p:sldId id="553" r:id="rId16"/>
    <p:sldId id="504" r:id="rId17"/>
    <p:sldId id="505" r:id="rId18"/>
    <p:sldId id="501" r:id="rId19"/>
    <p:sldId id="538" r:id="rId20"/>
    <p:sldId id="539" r:id="rId21"/>
    <p:sldId id="540" r:id="rId22"/>
    <p:sldId id="541" r:id="rId23"/>
    <p:sldId id="546" r:id="rId24"/>
    <p:sldId id="542" r:id="rId25"/>
    <p:sldId id="543" r:id="rId26"/>
    <p:sldId id="544" r:id="rId27"/>
    <p:sldId id="548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4" r:id="rId54"/>
    <p:sldId id="565" r:id="rId55"/>
    <p:sldId id="566" r:id="rId56"/>
    <p:sldId id="567" r:id="rId57"/>
    <p:sldId id="568" r:id="rId58"/>
    <p:sldId id="569" r:id="rId59"/>
    <p:sldId id="570" r:id="rId60"/>
    <p:sldId id="571" r:id="rId61"/>
    <p:sldId id="572" r:id="rId62"/>
    <p:sldId id="573" r:id="rId63"/>
    <p:sldId id="574" r:id="rId64"/>
    <p:sldId id="575" r:id="rId65"/>
    <p:sldId id="576" r:id="rId66"/>
    <p:sldId id="577" r:id="rId67"/>
    <p:sldId id="578" r:id="rId68"/>
    <p:sldId id="579" r:id="rId69"/>
    <p:sldId id="580" r:id="rId70"/>
    <p:sldId id="460" r:id="rId71"/>
    <p:sldId id="333" r:id="rId72"/>
    <p:sldId id="550" r:id="rId73"/>
    <p:sldId id="331" r:id="rId74"/>
    <p:sldId id="326" r:id="rId75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5"/>
    <a:srgbClr val="FFFFFF"/>
    <a:srgbClr val="66CCFF"/>
    <a:srgbClr val="080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86409" autoAdjust="0"/>
  </p:normalViewPr>
  <p:slideViewPr>
    <p:cSldViewPr>
      <p:cViewPr varScale="1">
        <p:scale>
          <a:sx n="88" d="100"/>
          <a:sy n="88" d="100"/>
        </p:scale>
        <p:origin x="1109" y="6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/>
              <a:t>Численность населения  городского округа Лобня (человек)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063838317481695E-2"/>
          <c:y val="0.19091981583102796"/>
          <c:w val="0.89239782536239942"/>
          <c:h val="0.6404679990019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6000"/>
                  <a:shade val="9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4747059849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1"/>
              <c:layout>
                <c:manualLayout>
                  <c:x val="4.6728971962617053E-3"/>
                  <c:y val="-1.227126056282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86-41B9-B2E3-519DEFF88D12}"/>
                </c:ext>
              </c:extLst>
            </c:dLbl>
            <c:dLbl>
              <c:idx val="2"/>
              <c:layout>
                <c:manualLayout>
                  <c:x val="1.5576323987538982E-3"/>
                  <c:y val="-2.14747059849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6-41B9-B2E3-519DEFF88D12}"/>
                </c:ext>
              </c:extLst>
            </c:dLbl>
            <c:dLbl>
              <c:idx val="3"/>
              <c:layout>
                <c:manualLayout>
                  <c:x val="1.1978137694845503E-3"/>
                  <c:y val="-1.19431174313965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1.9188689179463158E-4"/>
                  <c:y val="3.32818211455557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1.2938175951463207E-3"/>
                  <c:y val="9.668779971624285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оценка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81968</c:v>
                </c:pt>
                <c:pt idx="1">
                  <c:v>81143</c:v>
                </c:pt>
                <c:pt idx="2">
                  <c:v>81045</c:v>
                </c:pt>
                <c:pt idx="3">
                  <c:v>80875</c:v>
                </c:pt>
                <c:pt idx="4">
                  <c:v>80751</c:v>
                </c:pt>
                <c:pt idx="5">
                  <c:v>80664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7.7881619937695164E-3"/>
                  <c:y val="-1.8734929660071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-1.4616733406433101E-3"/>
                  <c:y val="-1.0430990363547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5576323987538982E-3"/>
                  <c:y val="-3.0678151407064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оценка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80926</c:v>
                </c:pt>
                <c:pt idx="4">
                  <c:v>80883</c:v>
                </c:pt>
                <c:pt idx="5">
                  <c:v>80886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6"/>
        <c:axId val="85062400"/>
        <c:axId val="85063936"/>
      </c:barChart>
      <c:catAx>
        <c:axId val="8506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5063936"/>
        <c:crosses val="autoZero"/>
        <c:auto val="1"/>
        <c:lblAlgn val="ctr"/>
        <c:lblOffset val="100"/>
        <c:noMultiLvlLbl val="0"/>
      </c:catAx>
      <c:valAx>
        <c:axId val="8506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8506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619E-2"/>
          <c:w val="0.6521388645863746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5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192</c:v>
                </c:pt>
                <c:pt idx="1">
                  <c:v>184.3</c:v>
                </c:pt>
                <c:pt idx="2">
                  <c:v>229.2</c:v>
                </c:pt>
                <c:pt idx="3">
                  <c:v>213</c:v>
                </c:pt>
                <c:pt idx="4">
                  <c:v>229.5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0.1</c:v>
                </c:pt>
                <c:pt idx="1">
                  <c:v>0.60000000000000009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15.9</c:v>
                </c:pt>
                <c:pt idx="1">
                  <c:v>17.5</c:v>
                </c:pt>
                <c:pt idx="2">
                  <c:v>5</c:v>
                </c:pt>
                <c:pt idx="3">
                  <c:v>5.2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9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181.5</c:v>
                </c:pt>
                <c:pt idx="1">
                  <c:v>115.7</c:v>
                </c:pt>
                <c:pt idx="2">
                  <c:v>107</c:v>
                </c:pt>
                <c:pt idx="3">
                  <c:v>106</c:v>
                </c:pt>
                <c:pt idx="4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10.1</c:v>
                </c:pt>
                <c:pt idx="1">
                  <c:v>7.9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5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0</c:v>
                </c:pt>
                <c:pt idx="1">
                  <c:v>3.1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05408"/>
        <c:axId val="109906944"/>
      </c:areaChart>
      <c:catAx>
        <c:axId val="10990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06944"/>
        <c:crosses val="autoZero"/>
        <c:auto val="1"/>
        <c:lblAlgn val="ctr"/>
        <c:lblOffset val="100"/>
        <c:noMultiLvlLbl val="0"/>
      </c:catAx>
      <c:valAx>
        <c:axId val="10990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90540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5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25.8</c:v>
                </c:pt>
                <c:pt idx="1">
                  <c:v>13.5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1223.8</c:v>
                </c:pt>
                <c:pt idx="1">
                  <c:v>4760.4000000000005</c:v>
                </c:pt>
                <c:pt idx="2">
                  <c:v>552</c:v>
                </c:pt>
                <c:pt idx="3">
                  <c:v>445.3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1727.8</c:v>
                </c:pt>
                <c:pt idx="1">
                  <c:v>1894.2</c:v>
                </c:pt>
                <c:pt idx="2">
                  <c:v>1643.3</c:v>
                </c:pt>
                <c:pt idx="3">
                  <c:v>1650.6</c:v>
                </c:pt>
                <c:pt idx="4">
                  <c:v>1644.1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9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1122</c:v>
                </c:pt>
                <c:pt idx="1">
                  <c:v>227</c:v>
                </c:pt>
                <c:pt idx="2">
                  <c:v>226.8</c:v>
                </c:pt>
                <c:pt idx="3">
                  <c:v>136.6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</c:v>
                </c:pt>
                <c:pt idx="1">
                  <c:v>3.2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9-4C86-8D9B-449038D039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5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-7.2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9-4C86-8D9B-449038D03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66528"/>
        <c:axId val="107768064"/>
      </c:areaChart>
      <c:catAx>
        <c:axId val="10776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768064"/>
        <c:crosses val="autoZero"/>
        <c:auto val="1"/>
        <c:lblAlgn val="ctr"/>
        <c:lblOffset val="100"/>
        <c:noMultiLvlLbl val="0"/>
      </c:catAx>
      <c:valAx>
        <c:axId val="10776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0776652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/>
              <a:t>Динамика муниципального долга</a:t>
            </a:r>
          </a:p>
        </c:rich>
      </c:tx>
      <c:layout>
        <c:manualLayout>
          <c:xMode val="edge"/>
          <c:yMode val="edge"/>
          <c:x val="0.17870578427191341"/>
          <c:y val="1.29115579239622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план</c:v>
                </c:pt>
                <c:pt idx="4">
                  <c:v>2025 год прогноз</c:v>
                </c:pt>
                <c:pt idx="5">
                  <c:v>2026 год прогноз</c:v>
                </c:pt>
                <c:pt idx="6">
                  <c:v>2027 год прогноз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333.5</c:v>
                </c:pt>
                <c:pt idx="1">
                  <c:v>393.5</c:v>
                </c:pt>
                <c:pt idx="2">
                  <c:v>443.5</c:v>
                </c:pt>
                <c:pt idx="3">
                  <c:v>481.3</c:v>
                </c:pt>
                <c:pt idx="4">
                  <c:v>568.4</c:v>
                </c:pt>
                <c:pt idx="5">
                  <c:v>806.6</c:v>
                </c:pt>
                <c:pt idx="6">
                  <c:v>1009.3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2-4D04-BE1A-DEBB38E25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2021 год </c:v>
                </c:pt>
                <c:pt idx="1">
                  <c:v>2022 год </c:v>
                </c:pt>
                <c:pt idx="2">
                  <c:v>2023 год </c:v>
                </c:pt>
                <c:pt idx="3">
                  <c:v>2024 план</c:v>
                </c:pt>
                <c:pt idx="4">
                  <c:v>2025 год прогноз</c:v>
                </c:pt>
                <c:pt idx="5">
                  <c:v>2026 год прогноз</c:v>
                </c:pt>
                <c:pt idx="6">
                  <c:v>2027 год прогноз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54.4</c:v>
                </c:pt>
                <c:pt idx="1">
                  <c:v>25.1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2-4D04-BE1A-DEBB38E2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391744"/>
        <c:axId val="121405824"/>
      </c:barChart>
      <c:catAx>
        <c:axId val="1213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1405824"/>
        <c:crosses val="autoZero"/>
        <c:auto val="1"/>
        <c:lblAlgn val="ctr"/>
        <c:lblOffset val="100"/>
        <c:noMultiLvlLbl val="0"/>
      </c:catAx>
      <c:valAx>
        <c:axId val="12140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21391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0</c:v>
                </c:pt>
                <c:pt idx="1">
                  <c:v>7.3289099999999978</c:v>
                </c:pt>
                <c:pt idx="2">
                  <c:v>53.217300000000002</c:v>
                </c:pt>
                <c:pt idx="3">
                  <c:v>480.22023999999988</c:v>
                </c:pt>
                <c:pt idx="4">
                  <c:v>0</c:v>
                </c:pt>
                <c:pt idx="5">
                  <c:v>22.412880000000001</c:v>
                </c:pt>
                <c:pt idx="6">
                  <c:v>0</c:v>
                </c:pt>
                <c:pt idx="7">
                  <c:v>189.5899</c:v>
                </c:pt>
                <c:pt idx="8">
                  <c:v>1</c:v>
                </c:pt>
                <c:pt idx="9">
                  <c:v>129.132058</c:v>
                </c:pt>
                <c:pt idx="10">
                  <c:v>147.04730000000001</c:v>
                </c:pt>
                <c:pt idx="11">
                  <c:v>17.2</c:v>
                </c:pt>
                <c:pt idx="12">
                  <c:v>49.417299999999997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617.8399999999998</c:v>
                </c:pt>
                <c:pt idx="1">
                  <c:v>7.72</c:v>
                </c:pt>
                <c:pt idx="2">
                  <c:v>57.64</c:v>
                </c:pt>
                <c:pt idx="3">
                  <c:v>240.91</c:v>
                </c:pt>
                <c:pt idx="4" formatCode="#,##0.00">
                  <c:v>1620.76</c:v>
                </c:pt>
                <c:pt idx="5">
                  <c:v>0.2787</c:v>
                </c:pt>
                <c:pt idx="6" formatCode="#,##0.00">
                  <c:v>2848.63</c:v>
                </c:pt>
                <c:pt idx="7">
                  <c:v>211.70999999999998</c:v>
                </c:pt>
                <c:pt idx="8">
                  <c:v>0</c:v>
                </c:pt>
                <c:pt idx="9">
                  <c:v>112.07</c:v>
                </c:pt>
                <c:pt idx="10">
                  <c:v>280.51</c:v>
                </c:pt>
                <c:pt idx="11">
                  <c:v>14.55</c:v>
                </c:pt>
                <c:pt idx="12">
                  <c:v>59.09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63"/>
        <c:axId val="124591104"/>
        <c:axId val="124572416"/>
      </c:barChart>
      <c:catAx>
        <c:axId val="124591104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572416"/>
        <c:crosses val="max"/>
        <c:auto val="1"/>
        <c:lblAlgn val="ctr"/>
        <c:lblOffset val="100"/>
        <c:noMultiLvlLbl val="0"/>
      </c:catAx>
      <c:valAx>
        <c:axId val="124572416"/>
        <c:scaling>
          <c:orientation val="minMax"/>
          <c:max val="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59110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397563324038992"/>
          <c:y val="0.32043690939681491"/>
          <c:w val="0.60136026552605248"/>
          <c:h val="0.53625604661041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4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4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4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EA5-4FD7-93CD-BC9913291D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0D-4915-9E4C-0E902D256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7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70D-4915-9E4C-0E902D256C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0D-4915-9E4C-0E902D256C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70D-4915-9E4C-0E902D256C5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0D-4915-9E4C-0E902D256C5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4">
                      <a:tint val="7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70D-4915-9E4C-0E902D256C5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0D-4915-9E4C-0E902D256C5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tint val="4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70D-4915-9E4C-0E902D256C53}"/>
              </c:ext>
            </c:extLst>
          </c:dPt>
          <c:dLbls>
            <c:dLbl>
              <c:idx val="0"/>
              <c:layout>
                <c:manualLayout>
                  <c:x val="2.0351849346488378E-2"/>
                  <c:y val="-3.41431406237126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5205156416313"/>
                      <c:h val="9.6407695282534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A5-4FD7-93CD-BC9913291DCD}"/>
                </c:ext>
              </c:extLst>
            </c:dLbl>
            <c:dLbl>
              <c:idx val="1"/>
              <c:layout>
                <c:manualLayout>
                  <c:x val="-5.8250360175034287E-2"/>
                  <c:y val="2.629221532589884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9.3885513616766628E-2"/>
                  <c:y val="-0.100535873913512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5.3140264880963073E-2"/>
                  <c:y val="-0.19669869336156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5.1248002014113156E-2"/>
                  <c:y val="-0.173706992195672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0.15734519641186856"/>
                  <c:y val="-0.117966595449271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3.4331310857933388E-2"/>
                  <c:y val="-0.19161224981456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91"/>
                  <c:y val="-0.246992081395144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8.1335384778035327E-2"/>
                  <c:y val="-0.129926204408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376"/>
                  <c:y val="-0.186677526973651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6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туризм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10.200000000000001</c:v>
                </c:pt>
                <c:pt idx="1">
                  <c:v>46.9</c:v>
                </c:pt>
                <c:pt idx="2">
                  <c:v>0.95000000000000007</c:v>
                </c:pt>
                <c:pt idx="3">
                  <c:v>4</c:v>
                </c:pt>
                <c:pt idx="4">
                  <c:v>26.7</c:v>
                </c:pt>
                <c:pt idx="5">
                  <c:v>3.5</c:v>
                </c:pt>
                <c:pt idx="6">
                  <c:v>1.8</c:v>
                </c:pt>
                <c:pt idx="7">
                  <c:v>4.5999999999999996</c:v>
                </c:pt>
                <c:pt idx="8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2907975809964101E-4"/>
          <c:y val="0.72834570004698818"/>
          <c:w val="0.69175008086613776"/>
          <c:h val="0.2513045532663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29541184631102"/>
          <c:y val="3.8702507685401691E-2"/>
          <c:w val="0.46958637114805529"/>
          <c:h val="0.763645372404132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3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3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3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067-4A07-98DA-09B58B492E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067-4A07-98DA-09B58B492E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1F1-4860-B56F-879E36E548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6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6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067-4A07-98DA-09B58B492E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067-4A07-98DA-09B58B492E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067-4A07-98DA-09B58B492E8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4">
                      <a:shade val="9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9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9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22D-4052-89EC-CAFD3FA2FC0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tint val="9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9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9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067-4A07-98DA-09B58B492E8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067-4A07-98DA-09B58B492E8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067-4A07-98DA-09B58B492E8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tint val="6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6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6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067-4A07-98DA-09B58B492E8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067-4A07-98DA-09B58B492E80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4">
                      <a:tint val="4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067-4A07-98DA-09B58B492E8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tint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067-4A07-98DA-09B58B492E80}"/>
              </c:ext>
            </c:extLst>
          </c:dPt>
          <c:dLbls>
            <c:dLbl>
              <c:idx val="0"/>
              <c:layout>
                <c:manualLayout>
                  <c:x val="8.8319075658260263E-2"/>
                  <c:y val="-3.3401715801648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-5.8590305203021366E-2"/>
                  <c:y val="-0.211244030046757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-4.3054352524129376E-2"/>
                  <c:y val="-0.503850728210674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layout>
                <c:manualLayout>
                  <c:x val="6.0876724522553868E-2"/>
                  <c:y val="3.6822337659335298E-2"/>
                </c:manualLayout>
              </c:layout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0.18121549212070096"/>
                  <c:y val="0.14438376468125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2.6412034535764434E-2"/>
                  <c:y val="0.27853584669140802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3.3956711782523685E-2"/>
                  <c:y val="0.21220811688874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8"/>
              <c:layout>
                <c:manualLayout>
                  <c:x val="2.4434258132879742E-2"/>
                  <c:y val="0.144231084150572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67-4A07-98DA-09B58B492E80}"/>
                </c:ext>
              </c:extLst>
            </c:dLbl>
            <c:dLbl>
              <c:idx val="9"/>
              <c:layout>
                <c:manualLayout>
                  <c:x val="4.1500953323736194E-3"/>
                  <c:y val="5.08597952828619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67-4A07-98DA-09B58B492E80}"/>
                </c:ext>
              </c:extLst>
            </c:dLbl>
            <c:dLbl>
              <c:idx val="10"/>
              <c:layout>
                <c:manualLayout>
                  <c:x val="-2.3413731807576946E-2"/>
                  <c:y val="1.28839249075086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1"/>
              <c:layout>
                <c:manualLayout>
                  <c:x val="-2.2320650525809484E-2"/>
                  <c:y val="-1.39656929576867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67-4A07-98DA-09B58B492E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layout>
                <c:manualLayout>
                  <c:x val="6.4826504229829468E-2"/>
                  <c:y val="-0.10277711596592029"/>
                </c:manualLayout>
              </c:layout>
              <c:tx>
                <c:rich>
                  <a:bodyPr/>
                  <a:lstStyle/>
                  <a:p>
                    <a:fld id="{DC981395-3CB1-4C02-B03D-BFF317C153D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276100.52</c:v>
                </c:pt>
                <c:pt idx="1">
                  <c:v>2609959</c:v>
                </c:pt>
                <c:pt idx="2">
                  <c:v>78236.78</c:v>
                </c:pt>
                <c:pt idx="3">
                  <c:v>211013.7</c:v>
                </c:pt>
                <c:pt idx="4">
                  <c:v>33803.126999999993</c:v>
                </c:pt>
                <c:pt idx="5">
                  <c:v>79560.78</c:v>
                </c:pt>
                <c:pt idx="6">
                  <c:v>100248.2</c:v>
                </c:pt>
                <c:pt idx="7">
                  <c:v>596945.16</c:v>
                </c:pt>
                <c:pt idx="8">
                  <c:v>225766.94999999998</c:v>
                </c:pt>
                <c:pt idx="9">
                  <c:v>86998</c:v>
                </c:pt>
                <c:pt idx="10">
                  <c:v>1429982.92</c:v>
                </c:pt>
                <c:pt idx="11">
                  <c:v>249434.75</c:v>
                </c:pt>
                <c:pt idx="12">
                  <c:v>101473</c:v>
                </c:pt>
                <c:pt idx="13">
                  <c:v>59789.4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36615822734058"/>
          <c:y val="1.8350562204713299E-2"/>
          <c:w val="0.33308501748050673"/>
          <c:h val="0.98164943779528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>
            <a:lnSpc>
              <a:spcPts val="1380"/>
            </a:lnSpc>
            <a:spcBef>
              <a:spcPts val="0"/>
            </a:spcBef>
            <a:defRPr sz="1000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39430141327267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B-47DC-844D-829F67C60DD5}"/>
                </c:ext>
              </c:extLst>
            </c:dLbl>
            <c:dLbl>
              <c:idx val="1"/>
              <c:layout>
                <c:manualLayout>
                  <c:x val="-3.1494743813034504E-3"/>
                  <c:y val="2.60182210380553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E-47A1-82D8-ECD0F765C49C}"/>
                </c:ext>
              </c:extLst>
            </c:dLbl>
            <c:dLbl>
              <c:idx val="2"/>
              <c:layout>
                <c:manualLayout>
                  <c:x val="1.5746822968952974E-3"/>
                  <c:y val="7.99541160717141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E-47A1-82D8-ECD0F765C49C}"/>
                </c:ext>
              </c:extLst>
            </c:dLbl>
            <c:dLbl>
              <c:idx val="3"/>
              <c:layout>
                <c:manualLayout>
                  <c:x val="-3.8942728685193539E-3"/>
                  <c:y val="3.8460351990055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E-47A1-82D8-ECD0F765C49C}"/>
                </c:ext>
              </c:extLst>
            </c:dLbl>
            <c:dLbl>
              <c:idx val="4"/>
              <c:layout>
                <c:manualLayout>
                  <c:x val="-1.0424324345688384E-3"/>
                  <c:y val="-2.648780008500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E-47A1-82D8-ECD0F765C49C}"/>
                </c:ext>
              </c:extLst>
            </c:dLbl>
            <c:dLbl>
              <c:idx val="5"/>
              <c:layout>
                <c:manualLayout>
                  <c:x val="-6.9488359449587913E-3"/>
                  <c:y val="-6.7390877141668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312031920938922E-2"/>
                      <c:h val="7.24054329495962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оценка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75628.899999999994</c:v>
                </c:pt>
                <c:pt idx="1">
                  <c:v>94267.5</c:v>
                </c:pt>
                <c:pt idx="2">
                  <c:v>113752.8</c:v>
                </c:pt>
                <c:pt idx="3">
                  <c:v>124339.8</c:v>
                </c:pt>
                <c:pt idx="4">
                  <c:v>132553.1</c:v>
                </c:pt>
                <c:pt idx="5">
                  <c:v>141445.9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0E-47A1-82D8-ECD0F765C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-1.0644667883990712E-2"/>
                  <c:y val="-2.76223304831066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E-47A1-82D8-ECD0F765C49C}"/>
                </c:ext>
              </c:extLst>
            </c:dLbl>
            <c:dLbl>
              <c:idx val="4"/>
              <c:layout>
                <c:manualLayout>
                  <c:x val="1.2597787737700842E-2"/>
                  <c:y val="-8.6232307952452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E-47A1-82D8-ECD0F765C49C}"/>
                </c:ext>
              </c:extLst>
            </c:dLbl>
            <c:dLbl>
              <c:idx val="5"/>
              <c:layout>
                <c:manualLayout>
                  <c:x val="-6.0244799804666073E-3"/>
                  <c:y val="-4.644576647639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 год</c:v>
                </c:pt>
                <c:pt idx="1">
                  <c:v>2023 год</c:v>
                </c:pt>
                <c:pt idx="2">
                  <c:v>2024 год оценка</c:v>
                </c:pt>
                <c:pt idx="3">
                  <c:v>2025 год прогноз</c:v>
                </c:pt>
                <c:pt idx="4">
                  <c:v>2026 год прогноз</c:v>
                </c:pt>
                <c:pt idx="5">
                  <c:v>2027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 formatCode="#,##0.0">
                  <c:v>127436.1</c:v>
                </c:pt>
                <c:pt idx="4" formatCode="#,##0.0">
                  <c:v>142580</c:v>
                </c:pt>
                <c:pt idx="5" formatCode="#,##0.0">
                  <c:v>159657.1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0E-47A1-82D8-ECD0F765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87"/>
        <c:axId val="42259968"/>
        <c:axId val="42261504"/>
      </c:barChart>
      <c:catAx>
        <c:axId val="4225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2261504"/>
        <c:crosses val="autoZero"/>
        <c:auto val="1"/>
        <c:lblAlgn val="ctr"/>
        <c:lblOffset val="100"/>
        <c:noMultiLvlLbl val="0"/>
      </c:catAx>
      <c:valAx>
        <c:axId val="4226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225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64"/>
          <c:h val="0.88307085222208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883927371607916E-3"/>
                  <c:y val="-2.4354524333897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6.1883962210827126E-3"/>
                  <c:y val="4.1758023618290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3.0941902512624108E-3"/>
                  <c:y val="7.12823166706967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-227</a:t>
                    </a:r>
                    <a:r>
                      <a:rPr lang="en-US" baseline="0" dirty="0"/>
                      <a:t> 084,38300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5844621.4900000002</c:v>
                </c:pt>
                <c:pt idx="1">
                  <c:v>6071705.8730000015</c:v>
                </c:pt>
                <c:pt idx="2">
                  <c:v>-227084.38299999997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9.8926234209262085E-3"/>
                  <c:y val="-3.60519582791459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3.0941981105412682E-3"/>
                  <c:y val="-1.01152976466672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9.5320950001971175E-3"/>
                  <c:y val="0.106147519556650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#,##0.00000</c:formatCode>
                <c:ptCount val="3"/>
                <c:pt idx="0">
                  <c:v>5358294.4130000016</c:v>
                </c:pt>
                <c:pt idx="1">
                  <c:v>5596441.1329999994</c:v>
                </c:pt>
                <c:pt idx="2">
                  <c:v>-238146.72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65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65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65000"/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886028265453949E-3"/>
                  <c:y val="7.69032199036708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6-4E1E-A67E-0FCF276BDEFD}"/>
                </c:ext>
              </c:extLst>
            </c:dLbl>
            <c:dLbl>
              <c:idx val="1"/>
              <c:layout>
                <c:manualLayout>
                  <c:x val="1.5471256311683093E-3"/>
                  <c:y val="-8.7925279544103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-2.1200601366873248E-4"/>
                  <c:y val="0.16437103393740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#,##0.00000</c:formatCode>
                <c:ptCount val="3"/>
                <c:pt idx="0">
                  <c:v>4908622.9540000008</c:v>
                </c:pt>
                <c:pt idx="1">
                  <c:v>511327.772</c:v>
                </c:pt>
                <c:pt idx="2">
                  <c:v>-202704.818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80"/>
        <c:axId val="88048000"/>
        <c:axId val="88049536"/>
      </c:barChart>
      <c:catAx>
        <c:axId val="8804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049536"/>
        <c:crosses val="autoZero"/>
        <c:auto val="1"/>
        <c:lblAlgn val="ctr"/>
        <c:lblOffset val="100"/>
        <c:noMultiLvlLbl val="0"/>
      </c:catAx>
      <c:valAx>
        <c:axId val="880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0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039215686274508E-2"/>
          <c:y val="0.21198794868520682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2024г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49B-4A18-A66F-2B6949F73E92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49B-4A18-A66F-2B6949F73E92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0"/>
              <c:layout>
                <c:manualLayout>
                  <c:x val="-0.17372529720549651"/>
                  <c:y val="-9.13560352268551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37254901960782"/>
                      <c:h val="0.313859357507285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9B-4A18-A66F-2B6949F73E92}"/>
                </c:ext>
              </c:extLst>
            </c:dLbl>
            <c:dLbl>
              <c:idx val="1"/>
              <c:layout>
                <c:manualLayout>
                  <c:x val="0.13080901651999388"/>
                  <c:y val="-0.2172306709510911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2"/>
              <c:layout>
                <c:manualLayout>
                  <c:x val="0.2368384282846997"/>
                  <c:y val="1.352574072966252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3137254901962"/>
                      <c:h val="0.1985410835177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9B-4A18-A66F-2B6949F73E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3075869</c:v>
                </c:pt>
                <c:pt idx="1">
                  <c:v>346598</c:v>
                </c:pt>
                <c:pt idx="2">
                  <c:v>2422154.4899999998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073721251443653"/>
          <c:y val="3.921507039709774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DFC-4035-AE7B-EB960B77A383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FC-4035-AE7B-EB960B77A383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0"/>
              <c:layout>
                <c:manualLayout>
                  <c:x val="-0.22531536899940421"/>
                  <c:y val="-6.17005489144461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035-AE7B-EB960B77A383}"/>
                </c:ext>
              </c:extLst>
            </c:dLbl>
            <c:dLbl>
              <c:idx val="1"/>
              <c:layout>
                <c:manualLayout>
                  <c:x val="8.5150134833503227E-2"/>
                  <c:y val="-0.207107403420643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2"/>
              <c:layout>
                <c:manualLayout>
                  <c:x val="0.22358854066719874"/>
                  <c:y val="3.00018884934234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035-AE7B-EB960B77A3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2796202</c:v>
                </c:pt>
                <c:pt idx="1">
                  <c:v>329612</c:v>
                </c:pt>
                <c:pt idx="2">
                  <c:v>2232480.4129999978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9351839694579488E-2"/>
          <c:y val="0.5805983491534864"/>
          <c:w val="0.8719900297816372"/>
          <c:h val="0.319002888567938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95486111111437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2027 год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140-43AA-84BC-E341C7B2EF74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40-43AA-84BC-E341C7B2EF74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0"/>
              <c:layout>
                <c:manualLayout>
                  <c:x val="-0.27493572982657333"/>
                  <c:y val="-9.144912441500371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0-43AA-84BC-E341C7B2EF74}"/>
                </c:ext>
              </c:extLst>
            </c:dLbl>
            <c:dLbl>
              <c:idx val="1"/>
              <c:layout>
                <c:manualLayout>
                  <c:x val="0.14754977680347467"/>
                  <c:y val="-0.2565590412309573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2"/>
              <c:layout>
                <c:manualLayout>
                  <c:x val="0.21258234401622075"/>
                  <c:y val="5.3735505284061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0-43AA-84BC-E341C7B2EF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2794439</c:v>
                </c:pt>
                <c:pt idx="1">
                  <c:v>354112</c:v>
                </c:pt>
                <c:pt idx="2">
                  <c:v>1760071.9539999999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21846646668942E-2"/>
          <c:y val="0.11907371042467148"/>
          <c:w val="0.89778992903664756"/>
          <c:h val="0.73469236750618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6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 план </c:v>
                </c:pt>
                <c:pt idx="2">
                  <c:v>2025 год прогноз</c:v>
                </c:pt>
                <c:pt idx="3">
                  <c:v>2026 год прогноз</c:v>
                </c:pt>
                <c:pt idx="4">
                  <c:v>2027 год прогноз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2002.6</c:v>
                </c:pt>
                <c:pt idx="1">
                  <c:v>3280.2</c:v>
                </c:pt>
                <c:pt idx="2">
                  <c:v>3075.9</c:v>
                </c:pt>
                <c:pt idx="3">
                  <c:v>2796.2</c:v>
                </c:pt>
                <c:pt idx="4">
                  <c:v>2794.4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7000"/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 план </c:v>
                </c:pt>
                <c:pt idx="2">
                  <c:v>2025 год прогноз</c:v>
                </c:pt>
                <c:pt idx="3">
                  <c:v>2026 год прогноз</c:v>
                </c:pt>
                <c:pt idx="4">
                  <c:v>2027 год прогноз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399.6</c:v>
                </c:pt>
                <c:pt idx="1">
                  <c:v>329.1</c:v>
                </c:pt>
                <c:pt idx="2">
                  <c:v>346.6</c:v>
                </c:pt>
                <c:pt idx="3">
                  <c:v>329.6</c:v>
                </c:pt>
                <c:pt idx="4">
                  <c:v>354.1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707008"/>
        <c:axId val="107729280"/>
      </c:barChart>
      <c:catAx>
        <c:axId val="1077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29280"/>
        <c:crosses val="autoZero"/>
        <c:auto val="1"/>
        <c:lblAlgn val="ctr"/>
        <c:lblOffset val="100"/>
        <c:noMultiLvlLbl val="0"/>
      </c:catAx>
      <c:valAx>
        <c:axId val="1077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77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833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5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1361.7</c:v>
                </c:pt>
                <c:pt idx="1">
                  <c:v>2340.1999999999998</c:v>
                </c:pt>
                <c:pt idx="2">
                  <c:v>2060.8000000000002</c:v>
                </c:pt>
                <c:pt idx="3">
                  <c:v>1654.2</c:v>
                </c:pt>
                <c:pt idx="4">
                  <c:v>1481.7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10.8</c:v>
                </c:pt>
                <c:pt idx="1">
                  <c:v>11.5</c:v>
                </c:pt>
                <c:pt idx="2">
                  <c:v>11.9</c:v>
                </c:pt>
                <c:pt idx="3">
                  <c:v>12.8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345.3</c:v>
                </c:pt>
                <c:pt idx="1">
                  <c:v>486.3</c:v>
                </c:pt>
                <c:pt idx="2">
                  <c:v>581.1</c:v>
                </c:pt>
                <c:pt idx="3">
                  <c:v>686.3</c:v>
                </c:pt>
                <c:pt idx="4">
                  <c:v>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9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9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9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87.4</c:v>
                </c:pt>
                <c:pt idx="1">
                  <c:v>100.3</c:v>
                </c:pt>
                <c:pt idx="2">
                  <c:v>118.2</c:v>
                </c:pt>
                <c:pt idx="3">
                  <c:v>136.69999999999999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184.3</c:v>
                </c:pt>
                <c:pt idx="1">
                  <c:v>325.3</c:v>
                </c:pt>
                <c:pt idx="2">
                  <c:v>283.60000000000002</c:v>
                </c:pt>
                <c:pt idx="3">
                  <c:v>284.8</c:v>
                </c:pt>
                <c:pt idx="4">
                  <c:v>284.8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5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2023г.</c:v>
                </c:pt>
                <c:pt idx="1">
                  <c:v>2024г. план</c:v>
                </c:pt>
                <c:pt idx="2">
                  <c:v>2025г. проект</c:v>
                </c:pt>
                <c:pt idx="3">
                  <c:v>2026г. проект</c:v>
                </c:pt>
                <c:pt idx="4">
                  <c:v>2027г. проект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13.1</c:v>
                </c:pt>
                <c:pt idx="1">
                  <c:v>16.600000000000001</c:v>
                </c:pt>
                <c:pt idx="2">
                  <c:v>20.3</c:v>
                </c:pt>
                <c:pt idx="3">
                  <c:v>21.4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62016"/>
        <c:axId val="87063552"/>
      </c:areaChart>
      <c:catAx>
        <c:axId val="8706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063552"/>
        <c:crosses val="autoZero"/>
        <c:auto val="1"/>
        <c:lblAlgn val="ctr"/>
        <c:lblOffset val="100"/>
        <c:noMultiLvlLbl val="0"/>
      </c:catAx>
      <c:valAx>
        <c:axId val="870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7062016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76000"/>
                  <a:shade val="95000"/>
                </a:schemeClr>
              </a:solidFill>
              <a:round/>
            </a:ln>
            <a:effectLst/>
          </c:spPr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10 мес. 2024г.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568</c:v>
                </c:pt>
                <c:pt idx="1">
                  <c:v>659.9</c:v>
                </c:pt>
                <c:pt idx="2">
                  <c:v>856.2</c:v>
                </c:pt>
                <c:pt idx="3">
                  <c:v>1134.4000000000001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tint val="77000"/>
                  <a:shade val="95000"/>
                </a:schemeClr>
              </a:solidFill>
              <a:round/>
            </a:ln>
            <a:effectLst/>
          </c:spPr>
          <c:cat>
            <c:strRef>
              <c:f>Лист1!$A$2:$A$5</c:f>
              <c:strCache>
                <c:ptCount val="4"/>
                <c:pt idx="0">
                  <c:v>2021 г.</c:v>
                </c:pt>
                <c:pt idx="1">
                  <c:v>2022г.</c:v>
                </c:pt>
                <c:pt idx="2">
                  <c:v>2023 г.</c:v>
                </c:pt>
                <c:pt idx="3">
                  <c:v>10 мес. 2024г.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399</c:v>
                </c:pt>
                <c:pt idx="1">
                  <c:v>487.8</c:v>
                </c:pt>
                <c:pt idx="2" formatCode="0.0">
                  <c:v>681.5</c:v>
                </c:pt>
                <c:pt idx="3">
                  <c:v>891.7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01440"/>
        <c:axId val="109814528"/>
      </c:areaChart>
      <c:catAx>
        <c:axId val="10950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814528"/>
        <c:crosses val="autoZero"/>
        <c:auto val="1"/>
        <c:lblAlgn val="ctr"/>
        <c:lblOffset val="100"/>
        <c:noMultiLvlLbl val="0"/>
      </c:catAx>
      <c:valAx>
        <c:axId val="1098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501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27431211346893"/>
          <c:y val="3.1527776218809735E-2"/>
          <c:w val="0.76104576343369279"/>
          <c:h val="0.13487596339973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/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1303" custScaleY="3752" custLinFactY="100000" custLinFactNeighborX="68980" custLinFactNeighborY="149424"/>
      <dgm:spPr/>
      <dgm:t>
        <a:bodyPr/>
        <a:lstStyle/>
        <a:p>
          <a:endParaRPr lang="ru-RU"/>
        </a:p>
      </dgm:t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  <dgm:t>
        <a:bodyPr/>
        <a:lstStyle/>
        <a:p>
          <a:endParaRPr lang="ru-RU"/>
        </a:p>
      </dgm:t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2792" custLinFactNeighborY="1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1284" custLinFactNeighborY="-6281"/>
      <dgm:spPr>
        <a:prstGeom prst="flowChartCollate">
          <a:avLst/>
        </a:prstGeom>
      </dgm:spPr>
      <dgm:t>
        <a:bodyPr/>
        <a:lstStyle/>
        <a:p>
          <a:endParaRPr lang="ru-RU"/>
        </a:p>
      </dgm:t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1015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91085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973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  <dgm:t>
        <a:bodyPr/>
        <a:lstStyle/>
        <a:p>
          <a:endParaRPr lang="ru-RU"/>
        </a:p>
      </dgm:t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  <dgm:t>
        <a:bodyPr/>
        <a:lstStyle/>
        <a:p>
          <a:endParaRPr lang="ru-RU"/>
        </a:p>
      </dgm:t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-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340" custLinFactNeighborX="1341" custLinFactNeighborY="-23076"/>
      <dgm:spPr>
        <a:prstGeom prst="flowChartCollate">
          <a:avLst/>
        </a:prstGeom>
      </dgm:spPr>
      <dgm:t>
        <a:bodyPr/>
        <a:lstStyle/>
        <a:p>
          <a:endParaRPr lang="ru-RU"/>
        </a:p>
      </dgm:t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4024804" y="3348388"/>
          <a:ext cx="35995" cy="3599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927826" y="2188232"/>
          <a:ext cx="535373" cy="34263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32407" y="3264831"/>
          <a:ext cx="3961669" cy="3469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городского округа Лобня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407" y="3264831"/>
        <a:ext cx="3961669" cy="346934"/>
      </dsp:txXfrm>
    </dsp:sp>
    <dsp:sp modelId="{199E51A1-E2F0-44F9-9309-4C0D476AEDD1}">
      <dsp:nvSpPr>
        <dsp:cNvPr id="0" name=""/>
        <dsp:cNvSpPr/>
      </dsp:nvSpPr>
      <dsp:spPr>
        <a:xfrm>
          <a:off x="1767169" y="501102"/>
          <a:ext cx="789286" cy="766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15%</a:t>
          </a:r>
        </a:p>
      </dsp:txBody>
      <dsp:txXfrm>
        <a:off x="1882757" y="613396"/>
        <a:ext cx="558110" cy="542206"/>
      </dsp:txXfrm>
    </dsp:sp>
    <dsp:sp modelId="{CE4B80C9-B7B7-412F-AAB4-970D35CFA58A}">
      <dsp:nvSpPr>
        <dsp:cNvPr id="0" name=""/>
        <dsp:cNvSpPr/>
      </dsp:nvSpPr>
      <dsp:spPr>
        <a:xfrm>
          <a:off x="1124568" y="0"/>
          <a:ext cx="856030" cy="766716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1249931" y="112283"/>
        <a:ext cx="605304" cy="542150"/>
      </dsp:txXfrm>
    </dsp:sp>
    <dsp:sp modelId="{089E1508-1591-48F7-A4AF-BDC6B174BA04}">
      <dsp:nvSpPr>
        <dsp:cNvPr id="0" name=""/>
        <dsp:cNvSpPr/>
      </dsp:nvSpPr>
      <dsp:spPr>
        <a:xfrm>
          <a:off x="2409781" y="0"/>
          <a:ext cx="777857" cy="77727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2523696" y="113830"/>
        <a:ext cx="550027" cy="549618"/>
      </dsp:txXfrm>
    </dsp:sp>
    <dsp:sp modelId="{C5862DB7-C70E-47BC-ACE0-88B26CF7B847}">
      <dsp:nvSpPr>
        <dsp:cNvPr id="0" name=""/>
        <dsp:cNvSpPr/>
      </dsp:nvSpPr>
      <dsp:spPr>
        <a:xfrm>
          <a:off x="279469" y="-11366"/>
          <a:ext cx="3801040" cy="317313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884783" y="911"/>
          <a:ext cx="2069579" cy="122231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</a:t>
          </a:r>
        </a:p>
      </dsp:txBody>
      <dsp:txXfrm>
        <a:off x="1187866" y="179914"/>
        <a:ext cx="1463413" cy="864306"/>
      </dsp:txXfrm>
    </dsp:sp>
    <dsp:sp modelId="{7AAC85C8-9C35-4D50-9C4F-97B34C81EC9C}">
      <dsp:nvSpPr>
        <dsp:cNvPr id="0" name=""/>
        <dsp:cNvSpPr/>
      </dsp:nvSpPr>
      <dsp:spPr>
        <a:xfrm>
          <a:off x="3182691" y="1823"/>
          <a:ext cx="1855572" cy="122231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физических лиц</a:t>
          </a:r>
        </a:p>
      </dsp:txBody>
      <dsp:txXfrm>
        <a:off x="3454433" y="180826"/>
        <a:ext cx="1312088" cy="864306"/>
      </dsp:txXfrm>
    </dsp:sp>
    <dsp:sp modelId="{DBC007ED-BC63-4A4F-B672-2F33F4C7A88F}">
      <dsp:nvSpPr>
        <dsp:cNvPr id="0" name=""/>
        <dsp:cNvSpPr/>
      </dsp:nvSpPr>
      <dsp:spPr>
        <a:xfrm>
          <a:off x="5217373" y="911"/>
          <a:ext cx="1983426" cy="122231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</dsp:txBody>
      <dsp:txXfrm>
        <a:off x="5507839" y="179914"/>
        <a:ext cx="1402494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487123" y="1356246"/>
          <a:ext cx="618951" cy="49695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575175" y="2385179"/>
          <a:ext cx="450050" cy="28803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7" y="3312665"/>
          <a:ext cx="3600385" cy="22871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" y="3312665"/>
        <a:ext cx="3600385" cy="228715"/>
      </dsp:txXfrm>
    </dsp:sp>
    <dsp:sp modelId="{1B16F12C-6E58-497A-AFE7-361DE060183A}">
      <dsp:nvSpPr>
        <dsp:cNvPr id="0" name=""/>
        <dsp:cNvSpPr/>
      </dsp:nvSpPr>
      <dsp:spPr>
        <a:xfrm>
          <a:off x="1408848" y="634637"/>
          <a:ext cx="775376" cy="785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522399" y="749690"/>
        <a:ext cx="548274" cy="555528"/>
      </dsp:txXfrm>
    </dsp:sp>
    <dsp:sp modelId="{C5862DB7-C70E-47BC-ACE0-88B26CF7B847}">
      <dsp:nvSpPr>
        <dsp:cNvPr id="0" name=""/>
        <dsp:cNvSpPr/>
      </dsp:nvSpPr>
      <dsp:spPr>
        <a:xfrm>
          <a:off x="3" y="0"/>
          <a:ext cx="3600396" cy="313200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0.56627</cdr:y>
    </cdr:from>
    <cdr:to>
      <cdr:x>0.31666</cdr:x>
      <cdr:y>0.61074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6224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+451,4 (+30,6%)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240255" y="2011749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</cdr:x>
      <cdr:y>0.61822</cdr:y>
    </cdr:from>
    <cdr:to>
      <cdr:x>0.28718</cdr:x>
      <cdr:y>0.66024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60240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-122,7 (-32,4%)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+90,2 (+31,3%)</a:t>
          </a:r>
        </a:p>
      </cdr:txBody>
    </cdr:sp>
  </cdr:relSizeAnchor>
  <cdr:relSizeAnchor xmlns:cdr="http://schemas.openxmlformats.org/drawingml/2006/chartDrawing">
    <cdr:from>
      <cdr:x>0.40953</cdr:x>
      <cdr:y>0.56627</cdr:y>
    </cdr:from>
    <cdr:to>
      <cdr:x>0.49286</cdr:x>
      <cdr:y>0.61074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538717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+951,3 (+49,4%)</a:t>
          </a:r>
        </a:p>
      </cdr:txBody>
    </cdr:sp>
  </cdr:relSizeAnchor>
  <cdr:relSizeAnchor xmlns:cdr="http://schemas.openxmlformats.org/drawingml/2006/chartDrawing">
    <cdr:from>
      <cdr:x>0.43333</cdr:x>
      <cdr:y>0.61822</cdr:y>
    </cdr:from>
    <cdr:to>
      <cdr:x>0.47052</cdr:x>
      <cdr:y>0.66024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744416" y="3427784"/>
          <a:ext cx="321358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0.59907</cdr:x>
      <cdr:y>0.25974</cdr:y>
    </cdr:from>
    <cdr:to>
      <cdr:x>0.69167</cdr:x>
      <cdr:y>0.30421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176511" y="1440160"/>
          <a:ext cx="800153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-7,6 (-3,0%)</a:t>
          </a:r>
        </a:p>
      </cdr:txBody>
    </cdr:sp>
  </cdr:relSizeAnchor>
  <cdr:relSizeAnchor xmlns:cdr="http://schemas.openxmlformats.org/drawingml/2006/chartDrawing">
    <cdr:from>
      <cdr:x>0.62619</cdr:x>
      <cdr:y>0.31431</cdr:y>
    </cdr:from>
    <cdr:to>
      <cdr:x>0.66323</cdr:x>
      <cdr:y>0.35641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5410856" y="1742708"/>
          <a:ext cx="320061" cy="23342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0.59167</cdr:x>
      <cdr:y>0.56627</cdr:y>
    </cdr:from>
    <cdr:to>
      <cdr:x>0.67501</cdr:x>
      <cdr:y>0.61074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5112568" y="3139752"/>
          <a:ext cx="720137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-865,8 (-30,1%)</a:t>
          </a:r>
        </a:p>
      </cdr:txBody>
    </cdr:sp>
  </cdr:relSizeAnchor>
  <cdr:relSizeAnchor xmlns:cdr="http://schemas.openxmlformats.org/drawingml/2006/chartDrawing">
    <cdr:from>
      <cdr:x>0.61667</cdr:x>
      <cdr:y>0.61822</cdr:y>
    </cdr:from>
    <cdr:to>
      <cdr:x>0.65385</cdr:x>
      <cdr:y>0.66024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 rot="10800000">
          <a:off x="5328592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0.775</cdr:x>
      <cdr:y>0.28571</cdr:y>
    </cdr:from>
    <cdr:to>
      <cdr:x>0.86759</cdr:x>
      <cdr:y>0.33018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696744" y="1584176"/>
          <a:ext cx="800066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+9,0 (+3,6%)</a:t>
          </a:r>
        </a:p>
      </cdr:txBody>
    </cdr:sp>
  </cdr:relSizeAnchor>
  <cdr:relSizeAnchor xmlns:cdr="http://schemas.openxmlformats.org/drawingml/2006/chartDrawing">
    <cdr:from>
      <cdr:x>0.80833</cdr:x>
      <cdr:y>0.35065</cdr:y>
    </cdr:from>
    <cdr:to>
      <cdr:x>0.84536</cdr:x>
      <cdr:y>0.39275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984776" y="1944216"/>
          <a:ext cx="319975" cy="2334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0.76667</cdr:x>
      <cdr:y>0.56627</cdr:y>
    </cdr:from>
    <cdr:to>
      <cdr:x>0.85</cdr:x>
      <cdr:y>0.61074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624736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+34,4 (+1,7%)</a:t>
          </a:r>
        </a:p>
      </cdr:txBody>
    </cdr:sp>
  </cdr:relSizeAnchor>
  <cdr:relSizeAnchor xmlns:cdr="http://schemas.openxmlformats.org/drawingml/2006/chartDrawing">
    <cdr:from>
      <cdr:x>0.79167</cdr:x>
      <cdr:y>0.60523</cdr:y>
    </cdr:from>
    <cdr:to>
      <cdr:x>0.82885</cdr:x>
      <cdr:y>0.64725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840760" y="3355776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09081" y="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fld id="{A849C5AD-4428-4E9C-9C84-11B72C9365FB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2" y="928383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09081" y="928383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09081" y="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fld id="{D7547E60-4BE7-4E4E-9AAA-5EE35AEC995C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0215" tIns="45107" rIns="90215" bIns="45107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lIns="90215" tIns="45107" rIns="90215" bIns="4510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2" y="928383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09081" y="9283831"/>
            <a:ext cx="2914015" cy="488711"/>
          </a:xfrm>
          <a:prstGeom prst="rect">
            <a:avLst/>
          </a:prstGeom>
        </p:spPr>
        <p:txBody>
          <a:bodyPr lIns="90215" tIns="45107" rIns="90215" bIns="4510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03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019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67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42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0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7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3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3638" y="1222375"/>
            <a:ext cx="4397375" cy="3297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3B00B-1D1A-4999-8F74-858A6CD2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D6DBE-57D7-463D-8889-11D2E0DD1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56964-0D5F-4BC6-9D09-B9934680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C56BC-EE96-4F5A-8BDA-CB918DBB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7E0570-ECD3-405F-9114-D405C9D1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F2A715-A5AF-463E-B0C2-E50E74EFA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84ACC-46DA-4D81-85EB-62818DEC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72AB1F-8455-4648-B744-59395F422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DF687-EE76-4BD4-8AA4-FC9B7674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000F6-7672-4EBD-B66F-C4F90F7FB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6542F-40F6-4216-AFA7-A2B90CAA1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92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AAC82-1906-4761-B9B4-96FC79D3C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195D-F111-4C9E-A5F5-C81CF4AAB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4AF2D7-ECA2-46F7-A2B9-7B0434BD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F607F-8758-43EB-9E31-617E72CF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6ACC0-10B0-4951-A993-494D3AB8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77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19406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3511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5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2AC93-2041-475E-BB9B-4D11D647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8BDE4-EBC1-4B36-A365-42B06BE7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F29FC-2A21-4E32-9F28-343C464A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870A2-C802-4F82-8D18-ADEA82C2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901027-B6EB-463B-82DA-E9770474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88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CE787-B19A-4A59-AB8E-00BA93E6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B0798F-4146-4F46-A300-F0CAD67D9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7798-0F05-47B7-90BA-4587FEFE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24D8D7-E5E0-4DB7-83CA-6BAB63C6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93FF3F-B8C7-441A-92F5-C9A9CB11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3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2DB4-81F3-49B6-B05F-FCF02FC5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B47FE1-BB9B-4DB3-8DCE-1F1D52922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2E765-54A7-4B30-B50C-5BE375EBF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29EF91-9EFC-44F9-BD16-597E2EDC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535082-55DA-490A-A7ED-C8112000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2E376D-0EC1-4BBF-89B2-FF8CA0FA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10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95D71-E9BB-44C4-B7FA-5D2F1987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09779-1575-45E9-A982-66A3AEF59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DE503-413C-4D12-882E-CED80811B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D00716-7FCA-486F-BEE1-73A6F85FB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B413C3-4851-49CD-97D1-E481B19C8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C2F8F5-5C19-41B6-9234-9D755EEE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CDAFE9-20DA-42BC-B452-60D61D987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F463C6-D38E-49E3-8D9F-4F47510C3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50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9FFC9-7976-4AD3-BFA8-73C8672F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DF56E9-AF52-4D7C-A20F-7839FB53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211CA6-9DAB-40A3-A82F-F2088257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71CE38-64D1-49F8-9F1C-046D7E52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1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E6874D-AA01-4787-A96B-439F5AFB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8D2CC0-C7EB-4C35-960D-9F09D5FC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F6F892-374F-4C47-9335-71401BFD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1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AC2CC-F668-4C4A-8CA9-8AB92BDB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18ECA5-AB73-42E0-94A7-28E999E2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C3DED5-61EC-4DDD-8C68-90524FAE3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D73ECD-9799-4ECF-ACBF-47D86AF1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8244D3-8168-4394-BBD9-EFD639AA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19783B-D017-4F93-A8A8-E4E6E29C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57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A0BD7-F89B-43A5-B435-590F9C5E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E1938B-5A20-4355-8AD7-6C4E69436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67EA1D-4817-480C-88B8-FC2B5A580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812F37-452D-43B6-847C-E195475C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D21E2D-FE59-404A-A864-C077B3E9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62C41-491F-4444-ABB4-2C3B8C32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163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E2624-8D6D-4878-B5ED-D850BF5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3025FE-B76F-4196-A2C8-3EF3A14A0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E580F6-A4BB-4E5E-A2EE-223929693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11/14/2024</a:t>
            </a:fld>
            <a:endParaRPr lang="en-US" sz="10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E115D0-301A-4922-8042-96139BCDC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5FC0F-B8E3-41B1-9967-ABC13A4DA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687155-04F9-4AE0-9ED6-41CCD8BF05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  <p:sldLayoutId id="214748530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5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9552" y="1755399"/>
            <a:ext cx="8369902" cy="1656184"/>
          </a:xfrm>
        </p:spPr>
        <p:txBody>
          <a:bodyPr>
            <a:normAutofit/>
          </a:bodyPr>
          <a:lstStyle/>
          <a:p>
            <a:pPr algn="ctr"/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b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15616" y="3573016"/>
            <a:ext cx="7416824" cy="1728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проекта бюджета городского округа Лобня на 2025 год и на плановый период 2026 и 2027 годов</a:t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CBED1B-935F-41E0-B337-16ABD2825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4" y="5624073"/>
            <a:ext cx="1152128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06AA2-F524-4893-A937-7A39BD54E8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68952" cy="979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социально–экономического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958803"/>
            <a:ext cx="7272808" cy="979056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постоянного населения городского округа Лобня Московской области по состоянию на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81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человека. 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по состоянию на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составит 81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6900691"/>
              </p:ext>
            </p:extLst>
          </p:nvPr>
        </p:nvGraphicFramePr>
        <p:xfrm>
          <a:off x="323528" y="1942871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92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CDCB6F-DE7F-4CF6-ABF3-3276C6E10F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3232" cy="7647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социально–экономического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 Московской области на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2025–2027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9560" y="836712"/>
            <a:ext cx="7970872" cy="194421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94 267,5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объем отгруженной продукции промышленными предприятиями городского округа Лобня составит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113 752,8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Ожидается, что в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объем отгруженной продукции промышленными предприятиями городского округа Лобня составит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127 436,1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собственными силами по промышленным видам деятельности 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9DCB2B1-D006-DD0F-D5B2-096E8F5A22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7020306"/>
              </p:ext>
            </p:extLst>
          </p:nvPr>
        </p:nvGraphicFramePr>
        <p:xfrm>
          <a:off x="35496" y="3189337"/>
          <a:ext cx="910850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674DB-F7C2-414B-9D4F-5766DF151C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42955"/>
            <a:ext cx="1548518" cy="33530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9691654"/>
              </p:ext>
            </p:extLst>
          </p:nvPr>
        </p:nvGraphicFramePr>
        <p:xfrm>
          <a:off x="107504" y="1281827"/>
          <a:ext cx="8820473" cy="4903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1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</a:t>
                      </a:r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выполненных </a:t>
                      </a: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267,5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113 752,8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127 436,1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142 580,0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159 657,1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10 298,21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6 900,0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7 300,0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112 020,5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133 866,4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145 532,9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155 598,3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166 009,6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16 906,8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20 710,8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22 465,4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24 392,1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26 509,4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57699"/>
            <a:ext cx="7415970" cy="102117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Лобня Московской области 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kern="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331" y="167217"/>
            <a:ext cx="8910737" cy="5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городского округа Лобня за 2022-2027 годы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1669992" y="6074082"/>
            <a:ext cx="5832648" cy="7200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3774158"/>
              </p:ext>
            </p:extLst>
          </p:nvPr>
        </p:nvGraphicFramePr>
        <p:xfrm>
          <a:off x="755576" y="807750"/>
          <a:ext cx="7916482" cy="5129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9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2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2022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        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     2027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6 225 773,1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6 495 422,02232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507 595,19063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5 844 621,49000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5 358 294,41300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4 908 622,95400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161,8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55,6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1 762 750,0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2 402 246,62979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3 609 292,70000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3 422 467,00000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3 125 814,00000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3 148 551,00000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4 463 023,1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4 093 175,39253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6 898 302,49063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422 154,49000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6 653 736,13613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10 674 500,56560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1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(-)/ профицит (+)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-28 825,5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37 581,09530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-166 905,37500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-227 084,38300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-238 146,72000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-202 704,81800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55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28 825,5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166 905,37500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227 084,38300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238 146,72000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202 704,81800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418 547,5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443 500,00000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481 321,47500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568 405,85800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806 552,57800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1 009 257,39600</a:t>
                      </a:r>
                      <a:endParaRPr kumimoji="0"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4BBD4-25B7-4CCB-988D-2AAD4DD88B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5229609"/>
            <a:ext cx="2173521" cy="24090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3E769-3C40-4057-8E14-E10500CE08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497959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21938"/>
            <a:ext cx="8496944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основных параметров бюджета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354114"/>
              </p:ext>
            </p:extLst>
          </p:nvPr>
        </p:nvGraphicFramePr>
        <p:xfrm>
          <a:off x="395536" y="1412776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02F61-A5DC-4C4D-861F-3639E463D3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4633" y="6520656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3F4172-4238-4293-B315-2A34385D90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986" y="6505182"/>
            <a:ext cx="1548518" cy="335309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8401" y="161679"/>
            <a:ext cx="8841681" cy="792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городского округа Лобня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153945"/>
              </p:ext>
            </p:extLst>
          </p:nvPr>
        </p:nvGraphicFramePr>
        <p:xfrm>
          <a:off x="53063" y="4869160"/>
          <a:ext cx="2468190" cy="157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863478"/>
              </p:ext>
            </p:extLst>
          </p:nvPr>
        </p:nvGraphicFramePr>
        <p:xfrm>
          <a:off x="2580117" y="4226025"/>
          <a:ext cx="3711969" cy="229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353345"/>
              </p:ext>
            </p:extLst>
          </p:nvPr>
        </p:nvGraphicFramePr>
        <p:xfrm>
          <a:off x="6549907" y="5001326"/>
          <a:ext cx="2506987" cy="172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33231"/>
              </p:ext>
            </p:extLst>
          </p:nvPr>
        </p:nvGraphicFramePr>
        <p:xfrm>
          <a:off x="61051" y="1988840"/>
          <a:ext cx="2952328" cy="3207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606">
                <a:tc rowSpan="2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264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5 844 621,49000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3 075 869,00000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346 598,00000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552 041,47000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088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1 643 334,93000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574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226 778,09000</a:t>
                      </a:r>
                      <a:endParaRPr lang="ru-RU" sz="8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800" b="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36521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74006"/>
              </p:ext>
            </p:extLst>
          </p:nvPr>
        </p:nvGraphicFramePr>
        <p:xfrm>
          <a:off x="3040409" y="836712"/>
          <a:ext cx="2952328" cy="322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8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631">
                <a:tc rowSpan="2">
                  <a:txBody>
                    <a:bodyPr/>
                    <a:lstStyle/>
                    <a:p>
                      <a:pPr algn="ctr"/>
                      <a:endParaRPr lang="ru-RU" sz="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67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5 358 294,41300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2 796 202,00000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329 612,00000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  <a:p>
                      <a:pPr algn="ctr"/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771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1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445 325,92000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27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1 650 620,69300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136 533,80000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5282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739880"/>
              </p:ext>
            </p:extLst>
          </p:nvPr>
        </p:nvGraphicFramePr>
        <p:xfrm>
          <a:off x="6060783" y="2164639"/>
          <a:ext cx="3037127" cy="3031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89">
                <a:tc rowSpan="2">
                  <a:txBody>
                    <a:bodyPr/>
                    <a:lstStyle/>
                    <a:p>
                      <a:pPr algn="ctr"/>
                      <a:endParaRPr lang="ru-RU" sz="1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75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8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4 908 622,95400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8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2 794 439,00000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47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354 112,00000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52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8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22 971,50000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89">
                <a:tc>
                  <a:txBody>
                    <a:bodyPr/>
                    <a:lstStyle/>
                    <a:p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1 644 099,45400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8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058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A4336-51F0-4863-AFC7-3F428FBDCE9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1961"/>
            <a:ext cx="1548518" cy="33530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230635"/>
            <a:ext cx="8856984" cy="504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2023-2027 годах, тыс. рублей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979030"/>
              </p:ext>
            </p:extLst>
          </p:nvPr>
        </p:nvGraphicFramePr>
        <p:xfrm>
          <a:off x="215516" y="832699"/>
          <a:ext cx="8640960" cy="54947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7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3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Прогноз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</a:p>
                    <a:p>
                      <a:pPr algn="ctr" fontAlgn="ctr"/>
                      <a:endParaRPr lang="ru-RU" sz="10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год, Прогноз</a:t>
                      </a:r>
                    </a:p>
                    <a:p>
                      <a:pPr algn="ctr" fontAlgn="ctr"/>
                      <a:endParaRPr lang="ru-RU" sz="1000" b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  <a:r>
                        <a:rPr lang="ru-RU" sz="7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ИТОГО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6 495 422,02232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10 507 595,19063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5 844 621,49000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5 358 294,41300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4 908 622,95400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2 402 246,62979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3 609 292,70000</a:t>
                      </a:r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422 467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3 125 814,00000</a:t>
                      </a:r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3 148 551,00000</a:t>
                      </a:r>
                      <a:endParaRPr lang="ru-RU" sz="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02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1 361 814,48245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2 340 183,00000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2 060 753,00000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1 654 244,00000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1 481 716,00000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1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10 762,08595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11 465,00000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921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345 250,61368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486 355,00000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581 078,00000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686 273,00000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834 012,00000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335 779,53863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453 787,00000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530 754,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647 149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791 246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-1 160,02124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126,80000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21,42700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  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9 230,32995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30 735,00000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47 603,00000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141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39 504,00000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4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специального налогового режима «Автоматизированная упрощенная система налогообложения»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000 1 05 07000 00 0000 110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1 379,33934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2 721,00000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3 262,00000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87 381,56777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100 326,00000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118 201,00000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136 652,00000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157 983,00000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2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184 264,45784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325 326,00000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283 576,00000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284 833,00000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284 833,00000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79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000 1 08 00000 01 0000 110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13 150,64684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16 574,00000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20 340,00000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21 398,00000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22 511,00000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8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иным обязательным платежам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000 1 09 00000 00 0000 110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-0,90166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411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192 014,92285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184 276,00000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229 248,00000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213 062,00000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229 562,00000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86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166 685,74033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161 250,500000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202 400,00000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186 800,00000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203 500,00000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3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BC6EA7-D955-4298-9B4F-08D879873B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180528" y="203853"/>
            <a:ext cx="9217023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в 2023-2027 годах, тыс. рублей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54228"/>
              </p:ext>
            </p:extLst>
          </p:nvPr>
        </p:nvGraphicFramePr>
        <p:xfrm>
          <a:off x="133144" y="836712"/>
          <a:ext cx="9010856" cy="5435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2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дохода по бюджетной классификации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год,</a:t>
                      </a:r>
                      <a:r>
                        <a:rPr lang="ru-RU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год,</a:t>
                      </a:r>
                      <a:r>
                        <a:rPr lang="ru-RU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год,    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48,47061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25 280,71191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23 025,50000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26 848,00000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26 262,00000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26 062,00000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122,94894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15 875,89519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17 508,40000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000 1 14 00000 00 0000 430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181 493,21761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115 697,70000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7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10 116,69233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7 868,60000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000 1 17 0000 00 0000 000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3 062,00000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000 2 00 00000 000000 000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4 093 175,39253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6 898 302,49063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8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099 359,14960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6 895 099,49063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2 422 154,49000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2 232 480,41300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1 760 071,95400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</a:t>
                      </a:r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000 2 02 1000 00 0000  150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25 828,00000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13 518,00000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1 223 799,36642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4 760 362,57063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552 041,47000</a:t>
                      </a:r>
                    </a:p>
                    <a:p>
                      <a:pPr algn="ctr" fontAlgn="t"/>
                      <a:endParaRPr lang="ru-RU" sz="85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445 325,92000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22 971,50000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0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</a:t>
                      </a:r>
                      <a:r>
                        <a:rPr lang="ru-RU" sz="8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758,89878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894 210,00000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1 643 334,93000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1 650 620,69300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1 644 099,45400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1 121</a:t>
                      </a:r>
                      <a:r>
                        <a:rPr lang="ru-RU" sz="8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972,88440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227 008,92000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226 778,09000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136 533,80000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93 001,00000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</a:t>
                      </a:r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1 000,50000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3 203,</a:t>
                      </a:r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</a:t>
                      </a:r>
                      <a:r>
                        <a:rPr lang="ru-RU" sz="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остатков субсидий, субвенций и иных межбюджетных трансфертов, имеющих целевое назначение прошлых лет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-7 184,25707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1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04B915-FC86-404F-A007-BB25EC1D0B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35267"/>
            <a:ext cx="1548518" cy="335309"/>
          </a:xfrm>
          <a:prstGeom prst="rect">
            <a:avLst/>
          </a:prstGeo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доходов,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367070"/>
              </p:ext>
            </p:extLst>
          </p:nvPr>
        </p:nvGraphicFramePr>
        <p:xfrm>
          <a:off x="323528" y="10813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7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A66E8-F002-490E-9F32-2160A9BB8B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0739"/>
            <a:ext cx="1548518" cy="335309"/>
          </a:xfrm>
          <a:prstGeom prst="rect">
            <a:avLst/>
          </a:prstGeo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72207"/>
            <a:ext cx="813690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налоговых доходов,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2482732"/>
              </p:ext>
            </p:extLst>
          </p:nvPr>
        </p:nvGraphicFramePr>
        <p:xfrm>
          <a:off x="-180528" y="963441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971600" y="5705388"/>
            <a:ext cx="7560840" cy="692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Крупнейшим плательщиком НДФЛ является ПАО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23498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-99591"/>
            <a:ext cx="3384550" cy="5762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6484911"/>
              </p:ext>
            </p:extLst>
          </p:nvPr>
        </p:nvGraphicFramePr>
        <p:xfrm>
          <a:off x="1115616" y="484389"/>
          <a:ext cx="7488832" cy="6370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1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Основные задачи и приоритеты  бюджетной политики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Основные задачи и приоритеты налоговой политики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Установленные местные налоги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1548887"/>
                  </a:ext>
                </a:extLst>
              </a:tr>
              <a:tr h="420035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 Московской области на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Основные параметры бюджета городского округа Лобня за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2022-2027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Структура доходов бюджета городского округа Лобня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Объем и структура доходов бюджета городского</a:t>
                      </a:r>
                      <a:r>
                        <a:rPr lang="ru-RU" sz="11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Лобня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Объем доходов городского округа Лобня на душу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Муниципальный долг городского округа Лобня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Сравнительный анализ бюджета городского округа Лобня на текущий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очередной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Основные задачи и приоритеты расходов бюджета городского округа Лобня в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годах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Структура расходов бюджета городского округа Лобня на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Расходы бюджета городского округа Лобня по разделам на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20035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городского округа Лобня по муниципальным программам на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на плановый период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Показатели муниципальных программ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611718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Социально-значимые объекты, реализуемые в городском округе Лобня в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2025-2027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2003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ru-RU" altLang="ru-RU" sz="11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на </a:t>
                      </a:r>
                      <a:r>
                        <a:rPr lang="ru-RU" altLang="ru-RU" sz="11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altLang="ru-RU" sz="1100" b="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18904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9292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</a:t>
                      </a: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 данные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A13B5-DCB9-4191-AFCD-BBCB01D3D0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496" y="36733"/>
            <a:ext cx="907300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налогоплательщики бюджета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6160743"/>
              </p:ext>
            </p:extLst>
          </p:nvPr>
        </p:nvGraphicFramePr>
        <p:xfrm>
          <a:off x="251520" y="541061"/>
          <a:ext cx="8640960" cy="39053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"УК "Универсальные инвестиции" Д.У. ЗПИ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"ДЁЛЕР НФ И БИ"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«Агро-Авто»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"КМП"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УПАКОВОЧНЫЕ СИСТЕМЫ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Агроторг ООО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0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Кластер Шереметьево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"ЗИКА"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639242"/>
              </p:ext>
            </p:extLst>
          </p:nvPr>
        </p:nvGraphicFramePr>
        <p:xfrm>
          <a:off x="755576" y="4562705"/>
          <a:ext cx="7992888" cy="195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19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35E9C-67BF-4249-8104-0C4747EFF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840760" cy="5040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неналоговых доходов,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12508468"/>
              </p:ext>
            </p:extLst>
          </p:nvPr>
        </p:nvGraphicFramePr>
        <p:xfrm>
          <a:off x="179512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451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9CD96-C43B-41C0-A6B2-57C92D7450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3568" y="18978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689241"/>
              </p:ext>
            </p:extLst>
          </p:nvPr>
        </p:nvGraphicFramePr>
        <p:xfrm>
          <a:off x="323528" y="667050"/>
          <a:ext cx="846043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3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CFBC62-776C-4525-AB4D-1711F9B828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496315"/>
            <a:ext cx="1548518" cy="335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2906"/>
            <a:ext cx="676875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55 тыс. до 120 тыс. человек на 01.01.2024г.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4" y="5252639"/>
            <a:ext cx="6984776" cy="14438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900" b="1" i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Управление Федеральной службы государственной статистики по г. Москве и Московской области (Главная страница/ Официальная статистика/ Московская область/ Население/ Оценка численности постоянного населения МО) 77.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rosstat.gov.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76481"/>
              </p:ext>
            </p:extLst>
          </p:nvPr>
        </p:nvGraphicFramePr>
        <p:xfrm>
          <a:off x="179512" y="1268760"/>
          <a:ext cx="8712969" cy="37372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r>
                        <a:rPr lang="ru-RU" sz="12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27 623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1 620 830 000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58 677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36 270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2 384 670 000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57445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24 434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1 625 500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66 526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30 930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2 289 840 000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74 032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29 605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2 402 250000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81 143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30 247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2 798 770000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92 529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23 956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2 424 020 000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101 188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24 248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2 669 240 000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110 083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34 782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3 887 250 000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111 759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Реутов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21 675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2 429 160 000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112 070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51 004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6 025 070 000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118 129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3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1835E-C838-4D4D-93EF-1F7C3215D0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763688" y="94320"/>
            <a:ext cx="3115096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Лобня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69974"/>
              </p:ext>
            </p:extLst>
          </p:nvPr>
        </p:nvGraphicFramePr>
        <p:xfrm>
          <a:off x="4878784" y="296126"/>
          <a:ext cx="3907184" cy="622656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28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 Московской области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01.01.2024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муниципального долга,% 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Химки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2 952,05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Одинцовский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Подольск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Богородский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2 220,94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Солнечногорск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92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1 506,34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Сергиево-Посадский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1 502,12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7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Мытищи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3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Домодедово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1 427,47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Наро-Фоминский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Пушкинский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1 028,20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4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Серпухов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Чехов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31,86%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Электросталь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Королев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9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Орехово-Зуевский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Луховицы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20,19%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Можайский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Рузский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7,87%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Зарайск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24,73%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35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Серебряные пруды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9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Талдомский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222A3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6,21%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D1535627-32CB-F1BC-2104-91FBCBF87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530227"/>
              </p:ext>
            </p:extLst>
          </p:nvPr>
        </p:nvGraphicFramePr>
        <p:xfrm>
          <a:off x="269133" y="836712"/>
          <a:ext cx="4609651" cy="551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431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A26206-9809-4223-A447-1C522806C1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3511" y="6522691"/>
            <a:ext cx="1548518" cy="335309"/>
          </a:xfrm>
          <a:prstGeom prst="rect">
            <a:avLst/>
          </a:prstGeom>
        </p:spPr>
      </p:pic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70992" y="205847"/>
            <a:ext cx="9073008" cy="812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  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 текущий 2024 год  и на очередной 2025 год,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5059158"/>
              </p:ext>
            </p:extLst>
          </p:nvPr>
        </p:nvGraphicFramePr>
        <p:xfrm>
          <a:off x="467543" y="1052737"/>
          <a:ext cx="8424937" cy="52565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57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492 626,02998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617</a:t>
                      </a:r>
                      <a:r>
                        <a:rPr lang="ru-RU" sz="115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839,90000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7 328,91000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7 716,23000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5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53 217,30000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57 643,50000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480 220,24000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240 911,95000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1 158 020,25952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1 620 759,80000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22 412,88000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278,70000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6 432 193,97750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2 848 629,05000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189 589,90000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211 708,22000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1 000,00000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129 132,05800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112 072,56300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147 047,30000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280 513,70000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17 200,00000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14 546,00000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6573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10 367,30000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59 086,26000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207">
                <a:tc>
                  <a:txBody>
                    <a:bodyPr/>
                    <a:lstStyle/>
                    <a:p>
                      <a:r>
                        <a:rPr lang="ru-RU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9 179 406,15500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6 071 705,87300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194A4-EAF9-4C36-8479-1BBBA3BACA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309570" y="188640"/>
            <a:ext cx="7086811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бюджета городского округа Лобня на текущий 2024 год и на очередной финансовый 2025 год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303275"/>
              </p:ext>
            </p:extLst>
          </p:nvPr>
        </p:nvGraphicFramePr>
        <p:xfrm>
          <a:off x="323528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23B7B-0033-4931-8C1B-DD1BB57244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3511" y="6522691"/>
            <a:ext cx="1548518" cy="335309"/>
          </a:xfrm>
          <a:prstGeom prst="rect">
            <a:avLst/>
          </a:prstGeom>
        </p:spPr>
      </p:pic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02121" y="1052736"/>
            <a:ext cx="8258311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Основные приоритеты расходов бюджета городского округа в 2025-2027 годах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В 2025 году  57,1 %  расходов бюджета городского округа Лобня или 3 467 469,53300 тыс. рублей составят расходы на социально-культурную сферу (на образование, культуру и туризм, физическую культуру и спорт, здравоохранение, социальную политику, средства массовой информации).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Основные социальные приоритеты бюджетной политики в 2025 - 2027 годах: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Дальнейшая реализация программно-целевого принципа планирования бюджета     города повышает обоснованность бюджетных ассигнований, обеспечивает их  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71730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расходов бюджета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9BB84B-4B19-4BA5-8D8F-1172D3ABBB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годов, тыс. руб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51676"/>
              </p:ext>
            </p:extLst>
          </p:nvPr>
        </p:nvGraphicFramePr>
        <p:xfrm>
          <a:off x="323528" y="1774646"/>
          <a:ext cx="8640960" cy="4248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2754"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5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6 011 916,47300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5 548 651,73300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5 063 538,37200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59 789,40000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537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826BBE-B4B3-4BD8-975E-5BA8AA9759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7882" y="66750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751902-C23F-4D92-834A-44F7004C0E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6862" y="6504195"/>
            <a:ext cx="1548518" cy="335309"/>
          </a:xfrm>
          <a:prstGeom prst="rect">
            <a:avLst/>
          </a:prstGeom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51520" y="33576"/>
            <a:ext cx="9396536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на 2025 год и на плановый период 2026 и 2027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годов,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425759"/>
              </p:ext>
            </p:extLst>
          </p:nvPr>
        </p:nvGraphicFramePr>
        <p:xfrm>
          <a:off x="395535" y="1124744"/>
          <a:ext cx="8424937" cy="501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1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расходов</a:t>
                      </a:r>
                      <a:r>
                        <a:rPr lang="ru-RU" sz="11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617 839,90000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569 674,75300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553 716,96400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7 716,23000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8 051,94000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8 351,49000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57 643,50000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911,95000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176 417,50000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177 877,50000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1 620 759,80000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1 497 925,28700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1 178 437,89600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2 848 629,05000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2 661 775,80000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2 533 130,40000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211 708,22000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201 512,06000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197 180,70000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112 072,56300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129 080,76300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101 199,37200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280 513,70000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211 042,10000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211927,10000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14 546,00000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15 128,00000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15 773,00000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1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муниципального) долга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59 086,26000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67 910,73000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75 811,15000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B68DAA-2365-4D12-8EA0-3D2283693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45000"/>
                    </a14:imgEffect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525344"/>
            <a:ext cx="1547664" cy="332656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6624736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21296" y="1169368"/>
            <a:ext cx="7848872" cy="568863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денежные средства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перечисляемые из одного бюджета другому бюджету бюджетной системы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7411891" cy="7474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9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313936"/>
              </p:ext>
            </p:extLst>
          </p:nvPr>
        </p:nvGraphicFramePr>
        <p:xfrm>
          <a:off x="251520" y="260649"/>
          <a:ext cx="828092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1AA62-89A1-4687-9EB9-836DAA80E2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5482" y="6505756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475880-F55B-496A-8993-52F6678058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986" y="6522691"/>
            <a:ext cx="1548518" cy="335309"/>
          </a:xfrm>
          <a:prstGeom prst="rect">
            <a:avLst/>
          </a:prstGeom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522310" y="8709"/>
            <a:ext cx="7560840" cy="636173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по муниципальным программам,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506864"/>
              </p:ext>
            </p:extLst>
          </p:nvPr>
        </p:nvGraphicFramePr>
        <p:xfrm>
          <a:off x="755576" y="536679"/>
          <a:ext cx="7704857" cy="6121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361">
                  <a:extLst>
                    <a:ext uri="{9D8B030D-6E8A-4147-A177-3AD203B41FA5}">
                      <a16:colId xmlns:a16="http://schemas.microsoft.com/office/drawing/2014/main" val="2594530999"/>
                    </a:ext>
                  </a:extLst>
                </a:gridCol>
                <a:gridCol w="1052361">
                  <a:extLst>
                    <a:ext uri="{9D8B030D-6E8A-4147-A177-3AD203B41FA5}">
                      <a16:colId xmlns:a16="http://schemas.microsoft.com/office/drawing/2014/main" val="1431942775"/>
                    </a:ext>
                  </a:extLst>
                </a:gridCol>
                <a:gridCol w="912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за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8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"Здравоохранение»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1 511,92500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 и туризм»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238 420,97431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283 580,66399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276 100,52000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265 904,36000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261 573,00000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2 934 561,89365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2 531 588,00128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2 609,959,00000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2 603 875,50000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2 475 083,10000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защита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58 035,11114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75 574,85000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78 236,78000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76 934,08000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76130,08000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«Спорт»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215 974,31185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161 297,90000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211 013,70000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211 042,10000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211 927,10000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сельского хозяйства»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826,79003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1 645,65200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«Экология и окружающая среда»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22 855,94424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31 907,08000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55 412,63064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91 953,98000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560,78000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79 560,78000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79 560,78000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«Жилище»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40 017,29952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73 164,80800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19 052,78300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38 106,68300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11 176,29200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«Развитие инженерной инфраструктуры,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энергоэффективности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отрасли обращения с отходами»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2 776,75145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169 476,45000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100 248,20000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3 294,00000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419,70621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 «Управление имуществом и муниципальными финансами»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372 082,77982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486 612,17100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596 945,16000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523 741,43000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516 641,85000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самоуправления и реализации молодежной политики»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33 390,23997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36592,80000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30 742,23000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33 042,99300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32 634,75400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«Развитие и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комплекса»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167 693,37893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269 263,13594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225 766,95000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163 579,00000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164 989,00000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8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муниципальное образование»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74 993,66972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80 495,00000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86 998,000000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83 443,50000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83 838,50000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«Архитектура и градостроительство»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253,70693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«Формирование  современной комфортной городской среды»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1 044 537,69002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1 506 045,10287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982,92000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1 432 168,30700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1 138 282,21600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«Строительство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капитальный ремонт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 социальной инфраструктуры»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1 117 044,61087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4 695 104,73833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249 434,75000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МП «Переселение граждан из  аварийного жилищного фонда»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29 166,04475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83 226,16495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10 473,00000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24 749,30000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9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непрограммных расходов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47 285,17418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94 242,36106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59 789,40000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47 789,40000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5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 РАСХОДОВ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9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457 840,92702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10 674 500,56563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6 071 705,87300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5 596 441,13300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5 111 327,77200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5E1A6-AA4D-4FCF-AAB1-8E02D68885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41161"/>
            <a:ext cx="1548518" cy="335309"/>
          </a:xfrm>
          <a:prstGeom prst="rect">
            <a:avLst/>
          </a:prstGeom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827584" y="125546"/>
            <a:ext cx="8568952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по муниципальным программам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516452"/>
              </p:ext>
            </p:extLst>
          </p:nvPr>
        </p:nvGraphicFramePr>
        <p:xfrm>
          <a:off x="-36512" y="512676"/>
          <a:ext cx="9180512" cy="622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E04ED-B90E-49B9-AF73-D802EB7F8A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38537" y="2354190"/>
            <a:ext cx="7764213" cy="3883121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</a:t>
            </a:r>
          </a:p>
          <a:p>
            <a:pPr algn="just">
              <a:defRPr/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929092"/>
            <a:ext cx="6688877" cy="12241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Лобня осуществляют свою деятельность: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 казенных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- 46 бюджетных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 автономных учреждений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179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муниципальных учреждений осуществляющих свою деятельность на территории городского округа Лобня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1EBB7D-E451-4D90-BBD5-6DF259DB58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38519" y="3933056"/>
            <a:ext cx="4709856" cy="2808313"/>
            <a:chOff x="0" y="697581"/>
            <a:chExt cx="4975917" cy="236423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107069" y="697581"/>
              <a:ext cx="4868848" cy="212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автономное учреждение.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бюджетных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автономных учреждения.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593904" y="1425451"/>
            <a:ext cx="4119446" cy="1643509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бюджетных учреждений.</a:t>
            </a:r>
          </a:p>
          <a:p>
            <a:pPr lvl="1" rtl="0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5197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324035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719" y="3498217"/>
            <a:ext cx="3526736" cy="273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FDD87-FF42-4C2A-BBD1-243E455DD3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50591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39392" y="2060848"/>
            <a:ext cx="4000719" cy="152139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9392" y="4293096"/>
            <a:ext cx="3656544" cy="136815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32040" y="1988840"/>
            <a:ext cx="3161211" cy="1521392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03648" y="580781"/>
            <a:ext cx="6336704" cy="1141186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объеме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2 846 629,05000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в сфере образования осуществляют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18" y="3643958"/>
            <a:ext cx="3753140" cy="2586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F99514-792A-41A8-910C-4B54B48886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9925" y="6506147"/>
            <a:ext cx="1548518" cy="335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980" y="1179990"/>
            <a:ext cx="831850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2025 году запланированы в сумме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211 708,22000 тыс. руб.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696" y="6138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5" y="4590662"/>
            <a:ext cx="7972090" cy="2097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416824" cy="5275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2025 году запланированы в сумме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280 513,70000 тыс. руб.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23963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физической культуры и 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3CA44C-FD64-4920-ACCE-257B76934F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496974"/>
            <a:ext cx="1548518" cy="335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97491"/>
            <a:ext cx="7344815" cy="2563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01267-25D3-4C38-BA03-8C00D24B6A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15616" y="75662"/>
            <a:ext cx="6417581" cy="8539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 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251520" y="804332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79 619,40000 тыс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собственности. Оснащение МКД общедомовыми приборами учета энергетических ресурсов и воды. Проведение капитального ремонта и ремонта подъездов МКД. Мероприятия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tx2">
                  <a:lumMod val="50000"/>
                </a:schemeClr>
              </a:solidFill>
              <a:highlight>
                <a:srgbClr val="00FFFF"/>
              </a:highlight>
              <a:latin typeface="Sitka Small" pitchFamily="2" charset="0"/>
              <a:cs typeface="Times New Roman" pitchFamily="18" charset="0"/>
            </a:endParaRPr>
          </a:p>
        </p:txBody>
      </p:sp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id="{F0C1BA6C-636D-47E7-B6BC-7C8182A80A5D}"/>
              </a:ext>
            </a:extLst>
          </p:cNvPr>
          <p:cNvSpPr/>
          <p:nvPr/>
        </p:nvSpPr>
        <p:spPr>
          <a:xfrm>
            <a:off x="3851920" y="5137696"/>
            <a:ext cx="47896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</a:t>
            </a:r>
          </a:p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100 162,20000 тыс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актуализация схем водоснабжения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водоотведения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14E28-590F-4ED7-AB9C-27F659B440F6}"/>
              </a:ext>
            </a:extLst>
          </p:cNvPr>
          <p:cNvSpPr/>
          <p:nvPr/>
        </p:nvSpPr>
        <p:spPr>
          <a:xfrm>
            <a:off x="107504" y="2330596"/>
            <a:ext cx="40212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 </a:t>
            </a:r>
          </a:p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1 429 982,92000 тыс. руб.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старых, устройство новых тротуаров и автопарковок. Санитарное содержание территории города. Благоустройство общественных территорий. Обустройство  и содержание дворовых территорий, включая установку и модернизацию детских игровых, спортивных  и иных площадок. Организация наружного освещения.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(оказание услуг) муниципальных учреждений в сфере похоронного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1928"/>
            <a:ext cx="40563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55591" y="293397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2025 году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07B0ED-A5D8-4651-9584-CDD6F3DB26AE}"/>
              </a:ext>
            </a:extLst>
          </p:cNvPr>
          <p:cNvSpPr/>
          <p:nvPr/>
        </p:nvSpPr>
        <p:spPr>
          <a:xfrm>
            <a:off x="-210485" y="2468602"/>
            <a:ext cx="47824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ямочный ремонт автомобильных дорог 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80 404,58000 тыс.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39BEA-B876-44B4-BD72-BF820D82CEAF}"/>
              </a:ext>
            </a:extLst>
          </p:cNvPr>
          <p:cNvSpPr/>
          <p:nvPr/>
        </p:nvSpPr>
        <p:spPr>
          <a:xfrm>
            <a:off x="4139952" y="2518079"/>
            <a:ext cx="4873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асфальтового покрытия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дворовых территорий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75 000,00000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9E1DF-4820-45B0-8525-3F3B70BBA269}"/>
              </a:ext>
            </a:extLst>
          </p:cNvPr>
          <p:cNvSpPr/>
          <p:nvPr/>
        </p:nvSpPr>
        <p:spPr>
          <a:xfrm>
            <a:off x="4788024" y="1442577"/>
            <a:ext cx="402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движения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12 300,00000 тыс. руб.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A98BE-55C6-5241-EE0A-9330DD573D61}"/>
              </a:ext>
            </a:extLst>
          </p:cNvPr>
          <p:cNvSpPr txBox="1"/>
          <p:nvPr/>
        </p:nvSpPr>
        <p:spPr>
          <a:xfrm>
            <a:off x="-12263" y="1442577"/>
            <a:ext cx="501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транспортной безопасности населения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11 800,00000 тыс. руб.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096A3B-D692-43E4-BC2C-1C37A2D16E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4" y="4099254"/>
            <a:ext cx="3922720" cy="25910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5" y="4184621"/>
            <a:ext cx="4362398" cy="2491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EF8EC7-6698-44E4-AB83-ED4D5348DC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399" y="398202"/>
            <a:ext cx="82449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 бюджетной политики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76853" y="1554193"/>
            <a:ext cx="7992888" cy="495943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       бюджетных  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48672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64967"/>
              </p:ext>
            </p:extLst>
          </p:nvPr>
        </p:nvGraphicFramePr>
        <p:xfrm>
          <a:off x="179513" y="1376772"/>
          <a:ext cx="8856983" cy="410445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20111">
                  <a:extLst>
                    <a:ext uri="{9D8B030D-6E8A-4147-A177-3AD203B41FA5}">
                      <a16:colId xmlns:a16="http://schemas.microsoft.com/office/drawing/2014/main" val="3659167816"/>
                    </a:ext>
                  </a:extLst>
                </a:gridCol>
                <a:gridCol w="1037693">
                  <a:extLst>
                    <a:ext uri="{9D8B030D-6E8A-4147-A177-3AD203B41FA5}">
                      <a16:colId xmlns:a16="http://schemas.microsoft.com/office/drawing/2014/main" val="3215095727"/>
                    </a:ext>
                  </a:extLst>
                </a:gridCol>
                <a:gridCol w="1097815">
                  <a:extLst>
                    <a:ext uri="{9D8B030D-6E8A-4147-A177-3AD203B41FA5}">
                      <a16:colId xmlns:a16="http://schemas.microsoft.com/office/drawing/2014/main" val="3188291405"/>
                    </a:ext>
                  </a:extLst>
                </a:gridCol>
                <a:gridCol w="829329">
                  <a:extLst>
                    <a:ext uri="{9D8B030D-6E8A-4147-A177-3AD203B41FA5}">
                      <a16:colId xmlns:a16="http://schemas.microsoft.com/office/drawing/2014/main" val="3727435951"/>
                    </a:ext>
                  </a:extLst>
                </a:gridCol>
                <a:gridCol w="889451">
                  <a:extLst>
                    <a:ext uri="{9D8B030D-6E8A-4147-A177-3AD203B41FA5}">
                      <a16:colId xmlns:a16="http://schemas.microsoft.com/office/drawing/2014/main" val="204787827"/>
                    </a:ext>
                  </a:extLst>
                </a:gridCol>
                <a:gridCol w="779613">
                  <a:extLst>
                    <a:ext uri="{9D8B030D-6E8A-4147-A177-3AD203B41FA5}">
                      <a16:colId xmlns:a16="http://schemas.microsoft.com/office/drawing/2014/main" val="928864037"/>
                    </a:ext>
                  </a:extLst>
                </a:gridCol>
                <a:gridCol w="838875">
                  <a:extLst>
                    <a:ext uri="{9D8B030D-6E8A-4147-A177-3AD203B41FA5}">
                      <a16:colId xmlns:a16="http://schemas.microsoft.com/office/drawing/2014/main" val="1522788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3160459"/>
                    </a:ext>
                  </a:extLst>
                </a:gridCol>
              </a:tblGrid>
              <a:tr h="79987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09548"/>
                  </a:ext>
                </a:extLst>
              </a:tr>
              <a:tr h="1066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47587"/>
                  </a:ext>
                </a:extLst>
              </a:tr>
              <a:tr h="1438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Диспансеризация взрослого населения Московской </a:t>
                      </a: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9759373"/>
                  </a:ext>
                </a:extLst>
              </a:tr>
              <a:tr h="79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 – медикам, нуждающимся в обеспечении жильем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92707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5FCEF-5324-4E55-A9F7-66802AC3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600" y="145796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03910"/>
              </p:ext>
            </p:extLst>
          </p:nvPr>
        </p:nvGraphicFramePr>
        <p:xfrm>
          <a:off x="251520" y="1196752"/>
          <a:ext cx="8641468" cy="443663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950745">
                  <a:extLst>
                    <a:ext uri="{9D8B030D-6E8A-4147-A177-3AD203B41FA5}">
                      <a16:colId xmlns:a16="http://schemas.microsoft.com/office/drawing/2014/main" val="2939310498"/>
                    </a:ext>
                  </a:extLst>
                </a:gridCol>
                <a:gridCol w="948453">
                  <a:extLst>
                    <a:ext uri="{9D8B030D-6E8A-4147-A177-3AD203B41FA5}">
                      <a16:colId xmlns:a16="http://schemas.microsoft.com/office/drawing/2014/main" val="2654459412"/>
                    </a:ext>
                  </a:extLst>
                </a:gridCol>
                <a:gridCol w="983582">
                  <a:extLst>
                    <a:ext uri="{9D8B030D-6E8A-4147-A177-3AD203B41FA5}">
                      <a16:colId xmlns:a16="http://schemas.microsoft.com/office/drawing/2014/main" val="2058718363"/>
                    </a:ext>
                  </a:extLst>
                </a:gridCol>
                <a:gridCol w="843070">
                  <a:extLst>
                    <a:ext uri="{9D8B030D-6E8A-4147-A177-3AD203B41FA5}">
                      <a16:colId xmlns:a16="http://schemas.microsoft.com/office/drawing/2014/main" val="740239887"/>
                    </a:ext>
                  </a:extLst>
                </a:gridCol>
                <a:gridCol w="772815">
                  <a:extLst>
                    <a:ext uri="{9D8B030D-6E8A-4147-A177-3AD203B41FA5}">
                      <a16:colId xmlns:a16="http://schemas.microsoft.com/office/drawing/2014/main" val="3712144566"/>
                    </a:ext>
                  </a:extLst>
                </a:gridCol>
                <a:gridCol w="772815">
                  <a:extLst>
                    <a:ext uri="{9D8B030D-6E8A-4147-A177-3AD203B41FA5}">
                      <a16:colId xmlns:a16="http://schemas.microsoft.com/office/drawing/2014/main" val="1230087458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1335567968"/>
                    </a:ext>
                  </a:extLst>
                </a:gridCol>
                <a:gridCol w="737686">
                  <a:extLst>
                    <a:ext uri="{9D8B030D-6E8A-4147-A177-3AD203B41FA5}">
                      <a16:colId xmlns:a16="http://schemas.microsoft.com/office/drawing/2014/main" val="125248785"/>
                    </a:ext>
                  </a:extLst>
                </a:gridCol>
              </a:tblGrid>
              <a:tr h="3589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24745"/>
                  </a:ext>
                </a:extLst>
              </a:tr>
              <a:tr h="154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56052"/>
                  </a:ext>
                </a:extLst>
              </a:tr>
              <a:tr h="235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музейных фондов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29164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числа пользователей муниципальных библиотек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16537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29462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87300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956886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241312"/>
                  </a:ext>
                </a:extLst>
              </a:tr>
              <a:tr h="336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мероприятий организаций культуры (приоритетный на 2024 год) 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единиц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435,164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435.164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499.329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643.975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717.140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800.636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546230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55756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FE084-BE84-4885-BA8D-3E4EDB60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8421"/>
              </p:ext>
            </p:extLst>
          </p:nvPr>
        </p:nvGraphicFramePr>
        <p:xfrm>
          <a:off x="251520" y="1556792"/>
          <a:ext cx="8640960" cy="35901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val="3882756183"/>
                    </a:ext>
                  </a:extLst>
                </a:gridCol>
                <a:gridCol w="960105">
                  <a:extLst>
                    <a:ext uri="{9D8B030D-6E8A-4147-A177-3AD203B41FA5}">
                      <a16:colId xmlns:a16="http://schemas.microsoft.com/office/drawing/2014/main" val="1110681608"/>
                    </a:ext>
                  </a:extLst>
                </a:gridCol>
                <a:gridCol w="516983">
                  <a:extLst>
                    <a:ext uri="{9D8B030D-6E8A-4147-A177-3AD203B41FA5}">
                      <a16:colId xmlns:a16="http://schemas.microsoft.com/office/drawing/2014/main" val="1657975188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1753378724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140066011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2913210411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3593695214"/>
                    </a:ext>
                  </a:extLst>
                </a:gridCol>
                <a:gridCol w="443125">
                  <a:extLst>
                    <a:ext uri="{9D8B030D-6E8A-4147-A177-3AD203B41FA5}">
                      <a16:colId xmlns:a16="http://schemas.microsoft.com/office/drawing/2014/main" val="4030810888"/>
                    </a:ext>
                  </a:extLst>
                </a:gridCol>
              </a:tblGrid>
              <a:tr h="1099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762250"/>
                  </a:ext>
                </a:extLst>
              </a:tr>
              <a:tr h="2664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534180"/>
                  </a:ext>
                </a:extLst>
              </a:tr>
              <a:tr h="344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40,8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652601"/>
                  </a:ext>
                </a:extLst>
              </a:tr>
              <a:tr h="732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оснащенных образовательных учреждений в сфере культуры (детских школ искусств по видам искусств) музыкальными инструментами, оборудованием и учебными материалами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816117"/>
                  </a:ext>
                </a:extLst>
              </a:tr>
              <a:tr h="75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24" marR="3872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84385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31BF6-59FA-47C4-8EA0-BF59CC69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5782B-C769-4DDE-B0B8-A5197BB8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75654" y="116632"/>
            <a:ext cx="6192688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76371"/>
              </p:ext>
            </p:extLst>
          </p:nvPr>
        </p:nvGraphicFramePr>
        <p:xfrm>
          <a:off x="0" y="908720"/>
          <a:ext cx="9108502" cy="483484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41878295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278677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34802196"/>
                    </a:ext>
                  </a:extLst>
                </a:gridCol>
                <a:gridCol w="502956">
                  <a:extLst>
                    <a:ext uri="{9D8B030D-6E8A-4147-A177-3AD203B41FA5}">
                      <a16:colId xmlns:a16="http://schemas.microsoft.com/office/drawing/2014/main" val="242705410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84100009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134069957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1797938783"/>
                    </a:ext>
                  </a:extLst>
                </a:gridCol>
                <a:gridCol w="540336">
                  <a:extLst>
                    <a:ext uri="{9D8B030D-6E8A-4147-A177-3AD203B41FA5}">
                      <a16:colId xmlns:a16="http://schemas.microsoft.com/office/drawing/2014/main" val="4049692387"/>
                    </a:ext>
                  </a:extLst>
                </a:gridCol>
              </a:tblGrid>
              <a:tr h="13653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46178"/>
                  </a:ext>
                </a:extLst>
              </a:tr>
              <a:tr h="136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331189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78725"/>
                  </a:ext>
                </a:extLst>
              </a:tr>
              <a:tr h="579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 общеобразовательных организациях в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187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08364"/>
                  </a:ext>
                </a:extLst>
              </a:tr>
              <a:tr h="40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851203"/>
                  </a:ext>
                </a:extLst>
              </a:tr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625426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133465"/>
                  </a:ext>
                </a:extLst>
              </a:tr>
              <a:tr h="682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88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17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46D86-58A2-4363-AF43-4E251BE6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18277"/>
              </p:ext>
            </p:extLst>
          </p:nvPr>
        </p:nvGraphicFramePr>
        <p:xfrm>
          <a:off x="323528" y="1165001"/>
          <a:ext cx="8515552" cy="495739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618604">
                  <a:extLst>
                    <a:ext uri="{9D8B030D-6E8A-4147-A177-3AD203B41FA5}">
                      <a16:colId xmlns:a16="http://schemas.microsoft.com/office/drawing/2014/main" val="646602880"/>
                    </a:ext>
                  </a:extLst>
                </a:gridCol>
                <a:gridCol w="793823">
                  <a:extLst>
                    <a:ext uri="{9D8B030D-6E8A-4147-A177-3AD203B41FA5}">
                      <a16:colId xmlns:a16="http://schemas.microsoft.com/office/drawing/2014/main" val="2914497689"/>
                    </a:ext>
                  </a:extLst>
                </a:gridCol>
                <a:gridCol w="577325">
                  <a:extLst>
                    <a:ext uri="{9D8B030D-6E8A-4147-A177-3AD203B41FA5}">
                      <a16:colId xmlns:a16="http://schemas.microsoft.com/office/drawing/2014/main" val="872717371"/>
                    </a:ext>
                  </a:extLst>
                </a:gridCol>
                <a:gridCol w="505160">
                  <a:extLst>
                    <a:ext uri="{9D8B030D-6E8A-4147-A177-3AD203B41FA5}">
                      <a16:colId xmlns:a16="http://schemas.microsoft.com/office/drawing/2014/main" val="1849792488"/>
                    </a:ext>
                  </a:extLst>
                </a:gridCol>
                <a:gridCol w="505160">
                  <a:extLst>
                    <a:ext uri="{9D8B030D-6E8A-4147-A177-3AD203B41FA5}">
                      <a16:colId xmlns:a16="http://schemas.microsoft.com/office/drawing/2014/main" val="1538169645"/>
                    </a:ext>
                  </a:extLst>
                </a:gridCol>
                <a:gridCol w="505160">
                  <a:extLst>
                    <a:ext uri="{9D8B030D-6E8A-4147-A177-3AD203B41FA5}">
                      <a16:colId xmlns:a16="http://schemas.microsoft.com/office/drawing/2014/main" val="1344570163"/>
                    </a:ext>
                  </a:extLst>
                </a:gridCol>
                <a:gridCol w="505160">
                  <a:extLst>
                    <a:ext uri="{9D8B030D-6E8A-4147-A177-3AD203B41FA5}">
                      <a16:colId xmlns:a16="http://schemas.microsoft.com/office/drawing/2014/main" val="3073200905"/>
                    </a:ext>
                  </a:extLst>
                </a:gridCol>
                <a:gridCol w="505160">
                  <a:extLst>
                    <a:ext uri="{9D8B030D-6E8A-4147-A177-3AD203B41FA5}">
                      <a16:colId xmlns:a16="http://schemas.microsoft.com/office/drawing/2014/main" val="38951445"/>
                    </a:ext>
                  </a:extLst>
                </a:gridCol>
              </a:tblGrid>
              <a:tr h="719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204483"/>
                  </a:ext>
                </a:extLst>
              </a:tr>
              <a:tr h="732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02020"/>
                  </a:ext>
                </a:extLst>
              </a:tr>
              <a:tr h="3661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общеобразовательных организаций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23834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 возрасте до 3-х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912810"/>
                  </a:ext>
                </a:extLst>
              </a:tr>
              <a:tr h="1619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905416"/>
                  </a:ext>
                </a:extLst>
              </a:tr>
              <a:tr h="719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 Московской области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658741"/>
                  </a:ext>
                </a:extLst>
              </a:tr>
              <a:tr h="439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 5 до 18 лет, охваченных дополнительным образованием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52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504072"/>
              </p:ext>
            </p:extLst>
          </p:nvPr>
        </p:nvGraphicFramePr>
        <p:xfrm>
          <a:off x="467544" y="2132856"/>
          <a:ext cx="7869240" cy="182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7815">
                  <a:extLst>
                    <a:ext uri="{9D8B030D-6E8A-4147-A177-3AD203B41FA5}">
                      <a16:colId xmlns:a16="http://schemas.microsoft.com/office/drawing/2014/main" val="25430751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1736638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2509697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597836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327316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159304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80983061"/>
                    </a:ext>
                  </a:extLst>
                </a:gridCol>
                <a:gridCol w="558977">
                  <a:extLst>
                    <a:ext uri="{9D8B030D-6E8A-4147-A177-3AD203B41FA5}">
                      <a16:colId xmlns:a16="http://schemas.microsoft.com/office/drawing/2014/main" val="1313896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398" marR="22398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05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новые места в образовательных организациях различных типов для реализации дополнительных общеразвивающих программ всех направленностей (нарастающим итогом)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0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7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4" y="188640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45855"/>
              </p:ext>
            </p:extLst>
          </p:nvPr>
        </p:nvGraphicFramePr>
        <p:xfrm>
          <a:off x="200714" y="908720"/>
          <a:ext cx="8742567" cy="494538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350080">
                  <a:extLst>
                    <a:ext uri="{9D8B030D-6E8A-4147-A177-3AD203B41FA5}">
                      <a16:colId xmlns:a16="http://schemas.microsoft.com/office/drawing/2014/main" val="21668188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99122786"/>
                    </a:ext>
                  </a:extLst>
                </a:gridCol>
                <a:gridCol w="1013511">
                  <a:extLst>
                    <a:ext uri="{9D8B030D-6E8A-4147-A177-3AD203B41FA5}">
                      <a16:colId xmlns:a16="http://schemas.microsoft.com/office/drawing/2014/main" val="530315935"/>
                    </a:ext>
                  </a:extLst>
                </a:gridCol>
                <a:gridCol w="518627">
                  <a:extLst>
                    <a:ext uri="{9D8B030D-6E8A-4147-A177-3AD203B41FA5}">
                      <a16:colId xmlns:a16="http://schemas.microsoft.com/office/drawing/2014/main" val="3161908623"/>
                    </a:ext>
                  </a:extLst>
                </a:gridCol>
                <a:gridCol w="518627">
                  <a:extLst>
                    <a:ext uri="{9D8B030D-6E8A-4147-A177-3AD203B41FA5}">
                      <a16:colId xmlns:a16="http://schemas.microsoft.com/office/drawing/2014/main" val="2812793445"/>
                    </a:ext>
                  </a:extLst>
                </a:gridCol>
                <a:gridCol w="444537">
                  <a:extLst>
                    <a:ext uri="{9D8B030D-6E8A-4147-A177-3AD203B41FA5}">
                      <a16:colId xmlns:a16="http://schemas.microsoft.com/office/drawing/2014/main" val="1343733134"/>
                    </a:ext>
                  </a:extLst>
                </a:gridCol>
                <a:gridCol w="444537">
                  <a:extLst>
                    <a:ext uri="{9D8B030D-6E8A-4147-A177-3AD203B41FA5}">
                      <a16:colId xmlns:a16="http://schemas.microsoft.com/office/drawing/2014/main" val="3785218443"/>
                    </a:ext>
                  </a:extLst>
                </a:gridCol>
                <a:gridCol w="444536">
                  <a:extLst>
                    <a:ext uri="{9D8B030D-6E8A-4147-A177-3AD203B41FA5}">
                      <a16:colId xmlns:a16="http://schemas.microsoft.com/office/drawing/2014/main" val="2606550788"/>
                    </a:ext>
                  </a:extLst>
                </a:gridCol>
              </a:tblGrid>
              <a:tr h="525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43829"/>
                  </a:ext>
                </a:extLst>
              </a:tr>
              <a:tr h="442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4253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3577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адресную материальную помощь, от общего числа обратившихся граждан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210894"/>
                  </a:ext>
                </a:extLst>
              </a:tr>
              <a:tr h="432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получателей пенсии за выслугу лет лицам, замещающим муниципальные должности и должности муниципальной службы, в связи с выходом на пенсию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696333"/>
                  </a:ext>
                </a:extLst>
              </a:tr>
              <a:tr h="420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30302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723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141169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социальной защиты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846137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982846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737578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428806"/>
                  </a:ext>
                </a:extLst>
              </a:tr>
              <a:tr h="238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здоровья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46040"/>
                  </a:ext>
                </a:extLst>
              </a:tr>
              <a:tr h="2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8959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7F004-8D72-410A-AEE6-FB10F0AD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2195736" y="310102"/>
            <a:ext cx="8280920" cy="2385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600" b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279839"/>
              </p:ext>
            </p:extLst>
          </p:nvPr>
        </p:nvGraphicFramePr>
        <p:xfrm>
          <a:off x="971600" y="116631"/>
          <a:ext cx="6840760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муниципальной программы </a:t>
                      </a:r>
                      <a:b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42577"/>
              </p:ext>
            </p:extLst>
          </p:nvPr>
        </p:nvGraphicFramePr>
        <p:xfrm>
          <a:off x="179512" y="1401388"/>
          <a:ext cx="8784976" cy="468925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645773">
                  <a:extLst>
                    <a:ext uri="{9D8B030D-6E8A-4147-A177-3AD203B41FA5}">
                      <a16:colId xmlns:a16="http://schemas.microsoft.com/office/drawing/2014/main" val="148276138"/>
                    </a:ext>
                  </a:extLst>
                </a:gridCol>
                <a:gridCol w="827840">
                  <a:extLst>
                    <a:ext uri="{9D8B030D-6E8A-4147-A177-3AD203B41FA5}">
                      <a16:colId xmlns:a16="http://schemas.microsoft.com/office/drawing/2014/main" val="3493587912"/>
                    </a:ext>
                  </a:extLst>
                </a:gridCol>
                <a:gridCol w="677324">
                  <a:extLst>
                    <a:ext uri="{9D8B030D-6E8A-4147-A177-3AD203B41FA5}">
                      <a16:colId xmlns:a16="http://schemas.microsoft.com/office/drawing/2014/main" val="3076485273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3826918354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4039100650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2859378981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1227120721"/>
                    </a:ext>
                  </a:extLst>
                </a:gridCol>
                <a:gridCol w="526807">
                  <a:extLst>
                    <a:ext uri="{9D8B030D-6E8A-4147-A177-3AD203B41FA5}">
                      <a16:colId xmlns:a16="http://schemas.microsoft.com/office/drawing/2014/main" val="902970219"/>
                    </a:ext>
                  </a:extLst>
                </a:gridCol>
              </a:tblGrid>
              <a:tr h="363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253415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социальной защиты населения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668042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24708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023754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56835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здоровья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121026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метров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059242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социальной защиты населения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03030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культуры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939716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образования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84499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физической культуры и спорта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48089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сфере охраны здоровья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97706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29553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016163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80397"/>
                  </a:ext>
                </a:extLst>
              </a:tr>
              <a:tr h="616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191" marR="28191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35759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901EB-6D9A-42B0-A9DF-7B570117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9B9AFE-36E4-4EDE-B000-7F93F369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39130" y="116632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98350"/>
              </p:ext>
            </p:extLst>
          </p:nvPr>
        </p:nvGraphicFramePr>
        <p:xfrm>
          <a:off x="42904" y="1196752"/>
          <a:ext cx="9108506" cy="48011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36506">
                  <a:extLst>
                    <a:ext uri="{9D8B030D-6E8A-4147-A177-3AD203B41FA5}">
                      <a16:colId xmlns:a16="http://schemas.microsoft.com/office/drawing/2014/main" val="24935282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27665896"/>
                    </a:ext>
                  </a:extLst>
                </a:gridCol>
                <a:gridCol w="1085170">
                  <a:extLst>
                    <a:ext uri="{9D8B030D-6E8A-4147-A177-3AD203B41FA5}">
                      <a16:colId xmlns:a16="http://schemas.microsoft.com/office/drawing/2014/main" val="280758454"/>
                    </a:ext>
                  </a:extLst>
                </a:gridCol>
                <a:gridCol w="611254">
                  <a:extLst>
                    <a:ext uri="{9D8B030D-6E8A-4147-A177-3AD203B41FA5}">
                      <a16:colId xmlns:a16="http://schemas.microsoft.com/office/drawing/2014/main" val="1218671743"/>
                    </a:ext>
                  </a:extLst>
                </a:gridCol>
                <a:gridCol w="534846">
                  <a:extLst>
                    <a:ext uri="{9D8B030D-6E8A-4147-A177-3AD203B41FA5}">
                      <a16:colId xmlns:a16="http://schemas.microsoft.com/office/drawing/2014/main" val="1142757544"/>
                    </a:ext>
                  </a:extLst>
                </a:gridCol>
                <a:gridCol w="524006">
                  <a:extLst>
                    <a:ext uri="{9D8B030D-6E8A-4147-A177-3AD203B41FA5}">
                      <a16:colId xmlns:a16="http://schemas.microsoft.com/office/drawing/2014/main" val="171977000"/>
                    </a:ext>
                  </a:extLst>
                </a:gridCol>
                <a:gridCol w="548322">
                  <a:extLst>
                    <a:ext uri="{9D8B030D-6E8A-4147-A177-3AD203B41FA5}">
                      <a16:colId xmlns:a16="http://schemas.microsoft.com/office/drawing/2014/main" val="3494714163"/>
                    </a:ext>
                  </a:extLst>
                </a:gridCol>
                <a:gridCol w="548322">
                  <a:extLst>
                    <a:ext uri="{9D8B030D-6E8A-4147-A177-3AD203B41FA5}">
                      <a16:colId xmlns:a16="http://schemas.microsoft.com/office/drawing/2014/main" val="2731407330"/>
                    </a:ext>
                  </a:extLst>
                </a:gridCol>
              </a:tblGrid>
              <a:tr h="2880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34654"/>
                  </a:ext>
                </a:extLst>
              </a:tr>
              <a:tr h="36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8716"/>
                  </a:ext>
                </a:extLst>
              </a:tr>
              <a:tr h="39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138660"/>
                  </a:ext>
                </a:extLst>
              </a:tr>
              <a:tr h="60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87876"/>
                  </a:ext>
                </a:extLst>
              </a:tr>
              <a:tr h="59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08487"/>
                  </a:ext>
                </a:extLst>
              </a:tr>
              <a:tr h="88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461199"/>
                  </a:ext>
                </a:extLst>
              </a:tr>
              <a:tr h="44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260142"/>
                  </a:ext>
                </a:extLst>
              </a:tr>
              <a:tr h="59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36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09810"/>
              </p:ext>
            </p:extLst>
          </p:nvPr>
        </p:nvGraphicFramePr>
        <p:xfrm>
          <a:off x="277670" y="2204864"/>
          <a:ext cx="8605466" cy="237626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014305">
                  <a:extLst>
                    <a:ext uri="{9D8B030D-6E8A-4147-A177-3AD203B41FA5}">
                      <a16:colId xmlns:a16="http://schemas.microsoft.com/office/drawing/2014/main" val="4209638358"/>
                    </a:ext>
                  </a:extLst>
                </a:gridCol>
                <a:gridCol w="979938">
                  <a:extLst>
                    <a:ext uri="{9D8B030D-6E8A-4147-A177-3AD203B41FA5}">
                      <a16:colId xmlns:a16="http://schemas.microsoft.com/office/drawing/2014/main" val="3564110829"/>
                    </a:ext>
                  </a:extLst>
                </a:gridCol>
                <a:gridCol w="845180">
                  <a:extLst>
                    <a:ext uri="{9D8B030D-6E8A-4147-A177-3AD203B41FA5}">
                      <a16:colId xmlns:a16="http://schemas.microsoft.com/office/drawing/2014/main" val="3530118536"/>
                    </a:ext>
                  </a:extLst>
                </a:gridCol>
                <a:gridCol w="461007">
                  <a:extLst>
                    <a:ext uri="{9D8B030D-6E8A-4147-A177-3AD203B41FA5}">
                      <a16:colId xmlns:a16="http://schemas.microsoft.com/office/drawing/2014/main" val="1954769013"/>
                    </a:ext>
                  </a:extLst>
                </a:gridCol>
                <a:gridCol w="614676">
                  <a:extLst>
                    <a:ext uri="{9D8B030D-6E8A-4147-A177-3AD203B41FA5}">
                      <a16:colId xmlns:a16="http://schemas.microsoft.com/office/drawing/2014/main" val="66220759"/>
                    </a:ext>
                  </a:extLst>
                </a:gridCol>
                <a:gridCol w="537842">
                  <a:extLst>
                    <a:ext uri="{9D8B030D-6E8A-4147-A177-3AD203B41FA5}">
                      <a16:colId xmlns:a16="http://schemas.microsoft.com/office/drawing/2014/main" val="602486301"/>
                    </a:ext>
                  </a:extLst>
                </a:gridCol>
                <a:gridCol w="490184">
                  <a:extLst>
                    <a:ext uri="{9D8B030D-6E8A-4147-A177-3AD203B41FA5}">
                      <a16:colId xmlns:a16="http://schemas.microsoft.com/office/drawing/2014/main" val="2558309196"/>
                    </a:ext>
                  </a:extLst>
                </a:gridCol>
                <a:gridCol w="662334">
                  <a:extLst>
                    <a:ext uri="{9D8B030D-6E8A-4147-A177-3AD203B41FA5}">
                      <a16:colId xmlns:a16="http://schemas.microsoft.com/office/drawing/2014/main" val="2994366539"/>
                    </a:ext>
                  </a:extLst>
                </a:gridCol>
              </a:tblGrid>
              <a:tr h="98350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25544"/>
                  </a:ext>
                </a:extLst>
              </a:tr>
              <a:tr h="586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161903"/>
                  </a:ext>
                </a:extLst>
              </a:tr>
              <a:tr h="411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002679"/>
                  </a:ext>
                </a:extLst>
              </a:tr>
              <a:tr h="394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безнадзорных животных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24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69889" cy="998742"/>
          </a:xfrm>
        </p:spPr>
        <p:txBody>
          <a:bodyPr>
            <a:no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«Развитие сельского хозяйства»</a:t>
            </a:r>
          </a:p>
        </p:txBody>
      </p:sp>
    </p:spTree>
    <p:extLst>
      <p:ext uri="{BB962C8B-B14F-4D97-AF65-F5344CB8AC3E}">
        <p14:creationId xmlns:p14="http://schemas.microsoft.com/office/powerpoint/2010/main" val="12299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1B9B60-86F2-4561-A85A-278BC1FD15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33208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налоговой политики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21563"/>
            <a:ext cx="8064896" cy="5328592"/>
          </a:xfrm>
        </p:spPr>
        <p:txBody>
          <a:bodyPr>
            <a:noAutofit/>
          </a:bodyPr>
          <a:lstStyle/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эффективного использования имущества,      находящегося в муниципальной собственности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снижения уровня поступления неналоговых       платежей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300" indent="-285750" algn="just" eaLnBrk="1" hangingPunct="1">
              <a:lnSpc>
                <a:spcPct val="80000"/>
              </a:lnSpc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источников пополнения бюджета 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CF6214-055A-47E4-9BF2-EB5AD505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5209" y="260648"/>
            <a:ext cx="8784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«Экология и окружающая среда»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26011"/>
              </p:ext>
            </p:extLst>
          </p:nvPr>
        </p:nvGraphicFramePr>
        <p:xfrm>
          <a:off x="2" y="1258008"/>
          <a:ext cx="9143998" cy="45751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val="8182487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55830417"/>
                    </a:ext>
                  </a:extLst>
                </a:gridCol>
                <a:gridCol w="945738">
                  <a:extLst>
                    <a:ext uri="{9D8B030D-6E8A-4147-A177-3AD203B41FA5}">
                      <a16:colId xmlns:a16="http://schemas.microsoft.com/office/drawing/2014/main" val="3067511748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62077438"/>
                    </a:ext>
                  </a:extLst>
                </a:gridCol>
                <a:gridCol w="547077">
                  <a:extLst>
                    <a:ext uri="{9D8B030D-6E8A-4147-A177-3AD203B41FA5}">
                      <a16:colId xmlns:a16="http://schemas.microsoft.com/office/drawing/2014/main" val="2380624163"/>
                    </a:ext>
                  </a:extLst>
                </a:gridCol>
                <a:gridCol w="547077">
                  <a:extLst>
                    <a:ext uri="{9D8B030D-6E8A-4147-A177-3AD203B41FA5}">
                      <a16:colId xmlns:a16="http://schemas.microsoft.com/office/drawing/2014/main" val="2948875998"/>
                    </a:ext>
                  </a:extLst>
                </a:gridCol>
                <a:gridCol w="468924">
                  <a:extLst>
                    <a:ext uri="{9D8B030D-6E8A-4147-A177-3AD203B41FA5}">
                      <a16:colId xmlns:a16="http://schemas.microsoft.com/office/drawing/2014/main" val="3312970332"/>
                    </a:ext>
                  </a:extLst>
                </a:gridCol>
                <a:gridCol w="429841">
                  <a:extLst>
                    <a:ext uri="{9D8B030D-6E8A-4147-A177-3AD203B41FA5}">
                      <a16:colId xmlns:a16="http://schemas.microsoft.com/office/drawing/2014/main" val="722762255"/>
                    </a:ext>
                  </a:extLst>
                </a:gridCol>
              </a:tblGrid>
              <a:tr h="3462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20838"/>
                  </a:ext>
                </a:extLst>
              </a:tr>
              <a:tr h="35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196795"/>
                  </a:ext>
                </a:extLst>
              </a:tr>
              <a:tr h="16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исследований состояния окружающей среды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586272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экологических мероприятий 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42304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203026"/>
                  </a:ext>
                </a:extLst>
              </a:tr>
              <a:tr h="42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005198"/>
                  </a:ext>
                </a:extLst>
              </a:tr>
              <a:tr h="42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водных объектов, на которых выполнены комплексы мероприятий по ликвидации последствий засорения.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110747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проживающего на подверженных негативному воздействию вод территориях, защищенного в результате проведения мероприятий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повышению защищенности от негативного воздействия вод, нарастающим итогом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295369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прудов, на которых выполнены работы по очистке от мусора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6111"/>
                  </a:ext>
                </a:extLst>
              </a:tr>
              <a:tr h="59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02839"/>
                  </a:ext>
                </a:extLst>
              </a:tr>
              <a:tr h="35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ликвидированных несанкционированных свалок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0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2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E854B-7AE7-4D9B-97A3-EF8F015F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6783" y="11088"/>
            <a:ext cx="8646867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57534"/>
              </p:ext>
            </p:extLst>
          </p:nvPr>
        </p:nvGraphicFramePr>
        <p:xfrm>
          <a:off x="163732" y="696882"/>
          <a:ext cx="8712967" cy="51845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20236">
                  <a:extLst>
                    <a:ext uri="{9D8B030D-6E8A-4147-A177-3AD203B41FA5}">
                      <a16:colId xmlns:a16="http://schemas.microsoft.com/office/drawing/2014/main" val="2218486816"/>
                    </a:ext>
                  </a:extLst>
                </a:gridCol>
                <a:gridCol w="1078256">
                  <a:extLst>
                    <a:ext uri="{9D8B030D-6E8A-4147-A177-3AD203B41FA5}">
                      <a16:colId xmlns:a16="http://schemas.microsoft.com/office/drawing/2014/main" val="805221372"/>
                    </a:ext>
                  </a:extLst>
                </a:gridCol>
                <a:gridCol w="1098273">
                  <a:extLst>
                    <a:ext uri="{9D8B030D-6E8A-4147-A177-3AD203B41FA5}">
                      <a16:colId xmlns:a16="http://schemas.microsoft.com/office/drawing/2014/main" val="3559199753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1730752163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3303670068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194266498"/>
                    </a:ext>
                  </a:extLst>
                </a:gridCol>
                <a:gridCol w="439309">
                  <a:extLst>
                    <a:ext uri="{9D8B030D-6E8A-4147-A177-3AD203B41FA5}">
                      <a16:colId xmlns:a16="http://schemas.microsoft.com/office/drawing/2014/main" val="1962761090"/>
                    </a:ext>
                  </a:extLst>
                </a:gridCol>
                <a:gridCol w="439309">
                  <a:extLst>
                    <a:ext uri="{9D8B030D-6E8A-4147-A177-3AD203B41FA5}">
                      <a16:colId xmlns:a16="http://schemas.microsoft.com/office/drawing/2014/main" val="2142300103"/>
                    </a:ext>
                  </a:extLst>
                </a:gridCol>
              </a:tblGrid>
              <a:tr h="4211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33543"/>
                  </a:ext>
                </a:extLst>
              </a:tr>
              <a:tr h="68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553118"/>
                  </a:ext>
                </a:extLst>
              </a:tr>
              <a:tr h="71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преступлений,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в 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606442"/>
                  </a:ext>
                </a:extLst>
              </a:tr>
              <a:tr h="68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010863"/>
                  </a:ext>
                </a:extLst>
              </a:tr>
              <a:tr h="90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743871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473019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31377"/>
                  </a:ext>
                </a:extLst>
              </a:tr>
              <a:tr h="44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Регионального стандарта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65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6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0C917-575E-4EF1-9A97-A1DBBB91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7602" y="-16533"/>
            <a:ext cx="705678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01982"/>
              </p:ext>
            </p:extLst>
          </p:nvPr>
        </p:nvGraphicFramePr>
        <p:xfrm>
          <a:off x="107505" y="2445573"/>
          <a:ext cx="8928990" cy="40479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76778">
                  <a:extLst>
                    <a:ext uri="{9D8B030D-6E8A-4147-A177-3AD203B41FA5}">
                      <a16:colId xmlns:a16="http://schemas.microsoft.com/office/drawing/2014/main" val="13950552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1416710549"/>
                    </a:ext>
                  </a:extLst>
                </a:gridCol>
                <a:gridCol w="843265">
                  <a:extLst>
                    <a:ext uri="{9D8B030D-6E8A-4147-A177-3AD203B41FA5}">
                      <a16:colId xmlns:a16="http://schemas.microsoft.com/office/drawing/2014/main" val="2878061440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3022399928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130222120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405813508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580954910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104614143"/>
                    </a:ext>
                  </a:extLst>
                </a:gridCol>
              </a:tblGrid>
              <a:tr h="148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системам) муниципальной автоматизированной системы централизованного оповещения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26297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909150"/>
                  </a:ext>
                </a:extLst>
              </a:tr>
              <a:tr h="56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49195"/>
                  </a:ext>
                </a:extLst>
              </a:tr>
              <a:tr h="37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числа погибших при пожарах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686550"/>
                  </a:ext>
                </a:extLst>
              </a:tr>
              <a:tr h="75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305" algn="l"/>
                        </a:tabLs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15414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936528"/>
              </p:ext>
            </p:extLst>
          </p:nvPr>
        </p:nvGraphicFramePr>
        <p:xfrm>
          <a:off x="123231" y="620688"/>
          <a:ext cx="8928991" cy="18248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76779">
                  <a:extLst>
                    <a:ext uri="{9D8B030D-6E8A-4147-A177-3AD203B41FA5}">
                      <a16:colId xmlns:a16="http://schemas.microsoft.com/office/drawing/2014/main" val="3707317818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2260152610"/>
                    </a:ext>
                  </a:extLst>
                </a:gridCol>
                <a:gridCol w="843265">
                  <a:extLst>
                    <a:ext uri="{9D8B030D-6E8A-4147-A177-3AD203B41FA5}">
                      <a16:colId xmlns:a16="http://schemas.microsoft.com/office/drawing/2014/main" val="589028286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3577794409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1499849427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359726024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81825406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12339878"/>
                    </a:ext>
                  </a:extLst>
                </a:gridCol>
              </a:tblGrid>
              <a:tr h="969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305764"/>
                  </a:ext>
                </a:extLst>
              </a:tr>
              <a:tr h="85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0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«Жилище»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897562"/>
              </p:ext>
            </p:extLst>
          </p:nvPr>
        </p:nvGraphicFramePr>
        <p:xfrm>
          <a:off x="395536" y="1340768"/>
          <a:ext cx="8424937" cy="2915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03121">
                  <a:extLst>
                    <a:ext uri="{9D8B030D-6E8A-4147-A177-3AD203B41FA5}">
                      <a16:colId xmlns:a16="http://schemas.microsoft.com/office/drawing/2014/main" val="562364607"/>
                    </a:ext>
                  </a:extLst>
                </a:gridCol>
                <a:gridCol w="1213029">
                  <a:extLst>
                    <a:ext uri="{9D8B030D-6E8A-4147-A177-3AD203B41FA5}">
                      <a16:colId xmlns:a16="http://schemas.microsoft.com/office/drawing/2014/main" val="2661672169"/>
                    </a:ext>
                  </a:extLst>
                </a:gridCol>
                <a:gridCol w="1061267">
                  <a:extLst>
                    <a:ext uri="{9D8B030D-6E8A-4147-A177-3AD203B41FA5}">
                      <a16:colId xmlns:a16="http://schemas.microsoft.com/office/drawing/2014/main" val="2209615029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3794086342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3228618024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2738240609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2974391224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1127198056"/>
                    </a:ext>
                  </a:extLst>
                </a:gridCol>
              </a:tblGrid>
              <a:tr h="1993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89936"/>
                  </a:ext>
                </a:extLst>
              </a:tr>
              <a:tr h="678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931368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жилищного строительства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кв.м.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758872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семей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59297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103DA-32B6-4E1B-9E5F-9190E019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78A90-4009-410B-91FD-6445F71D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4" y="72001"/>
            <a:ext cx="82089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инженерной  инфраструктуры и энергоэффективности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73315"/>
              </p:ext>
            </p:extLst>
          </p:nvPr>
        </p:nvGraphicFramePr>
        <p:xfrm>
          <a:off x="35495" y="687554"/>
          <a:ext cx="9108505" cy="54331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17233127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73278750"/>
                    </a:ext>
                  </a:extLst>
                </a:gridCol>
                <a:gridCol w="1247722">
                  <a:extLst>
                    <a:ext uri="{9D8B030D-6E8A-4147-A177-3AD203B41FA5}">
                      <a16:colId xmlns:a16="http://schemas.microsoft.com/office/drawing/2014/main" val="4228790369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92305445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784351552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3530611729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813463773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145744291"/>
                    </a:ext>
                  </a:extLst>
                </a:gridCol>
              </a:tblGrid>
              <a:tr h="5902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70906"/>
                  </a:ext>
                </a:extLst>
              </a:tr>
              <a:tr h="327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714699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017514"/>
                  </a:ext>
                </a:extLst>
              </a:tr>
              <a:tr h="737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теплоснабжения на территории муниципальных образований Московской области в отношении которых завершены мероприятия по реконструкции и (или) капитальному ремонту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57658"/>
                  </a:ext>
                </a:extLst>
              </a:tr>
              <a:tr h="171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тепловой мощности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053541"/>
                  </a:ext>
                </a:extLst>
              </a:tr>
              <a:tr h="29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прекращений подачи тепловой энергии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695724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257908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99,59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315650"/>
                  </a:ext>
                </a:extLst>
              </a:tr>
              <a:tr h="422067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76,77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99"/>
                  </a:ext>
                </a:extLst>
              </a:tr>
              <a:tr h="590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классами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энергоэфективности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04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3B33C-AF83-4BE7-9C31-8D3CEF07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26398"/>
              </p:ext>
            </p:extLst>
          </p:nvPr>
        </p:nvGraphicFramePr>
        <p:xfrm>
          <a:off x="125761" y="1030387"/>
          <a:ext cx="8964485" cy="53545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39952">
                  <a:extLst>
                    <a:ext uri="{9D8B030D-6E8A-4147-A177-3AD203B41FA5}">
                      <a16:colId xmlns:a16="http://schemas.microsoft.com/office/drawing/2014/main" val="5192242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131218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38315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6902262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027002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01229645"/>
                    </a:ext>
                  </a:extLst>
                </a:gridCol>
                <a:gridCol w="688380">
                  <a:extLst>
                    <a:ext uri="{9D8B030D-6E8A-4147-A177-3AD203B41FA5}">
                      <a16:colId xmlns:a16="http://schemas.microsoft.com/office/drawing/2014/main" val="2969087173"/>
                    </a:ext>
                  </a:extLst>
                </a:gridCol>
                <a:gridCol w="607761">
                  <a:extLst>
                    <a:ext uri="{9D8B030D-6E8A-4147-A177-3AD203B41FA5}">
                      <a16:colId xmlns:a16="http://schemas.microsoft.com/office/drawing/2014/main" val="2907435330"/>
                    </a:ext>
                  </a:extLst>
                </a:gridCol>
              </a:tblGrid>
              <a:tr h="11296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37064"/>
                  </a:ext>
                </a:extLst>
              </a:tr>
              <a:tr h="210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52979"/>
                  </a:ext>
                </a:extLst>
              </a:tr>
              <a:tr h="66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020805"/>
                  </a:ext>
                </a:extLst>
              </a:tr>
              <a:tr h="33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2748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62,99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819966"/>
                  </a:ext>
                </a:extLst>
              </a:tr>
              <a:tr h="35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063768"/>
                  </a:ext>
                </a:extLst>
              </a:tr>
              <a:tr h="557926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заключенных договоров с субъектами малого и среднего предпринимательства для размещения нестационарных торговых объектов на территории парков культуры и отдыха городских округов Московской области без проведения торгов на льготных условиях при организации: мобильной торговли (в мобильных пунктах быстрого питания (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фудтраках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и передвижных сооружениях (тележках), торговли в киосках малых площадью до 9 кв. м включительно и торговых автоматах (</a:t>
                      </a:r>
                      <a:r>
                        <a:rPr lang="ru-RU" sz="11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вендинговых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автоматах)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216603"/>
                  </a:ext>
                </a:extLst>
              </a:tr>
              <a:tr h="901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22,34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25354"/>
                  </a:ext>
                </a:extLst>
              </a:tr>
              <a:tr h="33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МСП в расчете на 10 тыс. человек населения.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409,41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550,87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568,08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589,63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608,76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73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65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69609-CF77-4411-A7CD-462D7A99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58840"/>
              </p:ext>
            </p:extLst>
          </p:nvPr>
        </p:nvGraphicFramePr>
        <p:xfrm>
          <a:off x="179512" y="908720"/>
          <a:ext cx="8784977" cy="52952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845918742"/>
                    </a:ext>
                  </a:extLst>
                </a:gridCol>
                <a:gridCol w="838158">
                  <a:extLst>
                    <a:ext uri="{9D8B030D-6E8A-4147-A177-3AD203B41FA5}">
                      <a16:colId xmlns:a16="http://schemas.microsoft.com/office/drawing/2014/main" val="2606142355"/>
                    </a:ext>
                  </a:extLst>
                </a:gridCol>
                <a:gridCol w="1025908">
                  <a:extLst>
                    <a:ext uri="{9D8B030D-6E8A-4147-A177-3AD203B41FA5}">
                      <a16:colId xmlns:a16="http://schemas.microsoft.com/office/drawing/2014/main" val="1992374381"/>
                    </a:ext>
                  </a:extLst>
                </a:gridCol>
                <a:gridCol w="799000">
                  <a:extLst>
                    <a:ext uri="{9D8B030D-6E8A-4147-A177-3AD203B41FA5}">
                      <a16:colId xmlns:a16="http://schemas.microsoft.com/office/drawing/2014/main" val="2655019149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3228687957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436726619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365189302"/>
                    </a:ext>
                  </a:extLst>
                </a:gridCol>
                <a:gridCol w="799000">
                  <a:extLst>
                    <a:ext uri="{9D8B030D-6E8A-4147-A177-3AD203B41FA5}">
                      <a16:colId xmlns:a16="http://schemas.microsoft.com/office/drawing/2014/main" val="296441782"/>
                    </a:ext>
                  </a:extLst>
                </a:gridCol>
              </a:tblGrid>
              <a:tr h="2475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420962"/>
                  </a:ext>
                </a:extLst>
              </a:tr>
              <a:tr h="5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1 528,1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1 541,3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885003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предприятиями общественного питания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пос. мест/1000 человек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39,73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124049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предприятиями бытового обслуживания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раб. мест/1000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10,29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825590"/>
                  </a:ext>
                </a:extLst>
              </a:tr>
              <a:tr h="63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881365"/>
                  </a:ext>
                </a:extLst>
              </a:tr>
              <a:tr h="63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бизнеса, единиц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1178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1286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1342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72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999CD-F284-41D2-AACF-8B77E414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3546" y="142809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53130"/>
              </p:ext>
            </p:extLst>
          </p:nvPr>
        </p:nvGraphicFramePr>
        <p:xfrm>
          <a:off x="107504" y="1052736"/>
          <a:ext cx="8928989" cy="521851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4403811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81912288"/>
                    </a:ext>
                  </a:extLst>
                </a:gridCol>
                <a:gridCol w="1192017">
                  <a:extLst>
                    <a:ext uri="{9D8B030D-6E8A-4147-A177-3AD203B41FA5}">
                      <a16:colId xmlns:a16="http://schemas.microsoft.com/office/drawing/2014/main" val="1962192784"/>
                    </a:ext>
                  </a:extLst>
                </a:gridCol>
                <a:gridCol w="639264">
                  <a:extLst>
                    <a:ext uri="{9D8B030D-6E8A-4147-A177-3AD203B41FA5}">
                      <a16:colId xmlns:a16="http://schemas.microsoft.com/office/drawing/2014/main" val="3723695089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4179383550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3033614150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2818276097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4216271283"/>
                    </a:ext>
                  </a:extLst>
                </a:gridCol>
              </a:tblGrid>
              <a:tr h="1980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23202"/>
                  </a:ext>
                </a:extLst>
              </a:tr>
              <a:tr h="29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275737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5274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704383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849764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615231"/>
                  </a:ext>
                </a:extLst>
              </a:tr>
              <a:tr h="495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68398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использования земель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9372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65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6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725AA-6245-4781-9F48-AA813947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6641"/>
              </p:ext>
            </p:extLst>
          </p:nvPr>
        </p:nvGraphicFramePr>
        <p:xfrm>
          <a:off x="179512" y="1556792"/>
          <a:ext cx="8784976" cy="29388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03072">
                  <a:extLst>
                    <a:ext uri="{9D8B030D-6E8A-4147-A177-3AD203B41FA5}">
                      <a16:colId xmlns:a16="http://schemas.microsoft.com/office/drawing/2014/main" val="868254688"/>
                    </a:ext>
                  </a:extLst>
                </a:gridCol>
                <a:gridCol w="1157259">
                  <a:extLst>
                    <a:ext uri="{9D8B030D-6E8A-4147-A177-3AD203B41FA5}">
                      <a16:colId xmlns:a16="http://schemas.microsoft.com/office/drawing/2014/main" val="4203762305"/>
                    </a:ext>
                  </a:extLst>
                </a:gridCol>
                <a:gridCol w="577101">
                  <a:extLst>
                    <a:ext uri="{9D8B030D-6E8A-4147-A177-3AD203B41FA5}">
                      <a16:colId xmlns:a16="http://schemas.microsoft.com/office/drawing/2014/main" val="2688452424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4169042083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1433017713"/>
                    </a:ext>
                  </a:extLst>
                </a:gridCol>
                <a:gridCol w="630122">
                  <a:extLst>
                    <a:ext uri="{9D8B030D-6E8A-4147-A177-3AD203B41FA5}">
                      <a16:colId xmlns:a16="http://schemas.microsoft.com/office/drawing/2014/main" val="1175175644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3613409898"/>
                    </a:ext>
                  </a:extLst>
                </a:gridCol>
                <a:gridCol w="630122">
                  <a:extLst>
                    <a:ext uri="{9D8B030D-6E8A-4147-A177-3AD203B41FA5}">
                      <a16:colId xmlns:a16="http://schemas.microsoft.com/office/drawing/2014/main" val="1263365814"/>
                    </a:ext>
                  </a:extLst>
                </a:gridCol>
              </a:tblGrid>
              <a:tr h="45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927045"/>
                  </a:ext>
                </a:extLst>
              </a:tr>
              <a:tr h="955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589375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31699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обслуживания муниципального долга к общему годовому объему доходов (без учета объема безвозмездных поступлений) бюджета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2, 01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47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8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2F1A5-4BD1-46F8-9073-900B1E1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331640" y="199066"/>
            <a:ext cx="7578711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87035"/>
              </p:ext>
            </p:extLst>
          </p:nvPr>
        </p:nvGraphicFramePr>
        <p:xfrm>
          <a:off x="107504" y="1340768"/>
          <a:ext cx="8928992" cy="421938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1509407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30303229"/>
                    </a:ext>
                  </a:extLst>
                </a:gridCol>
                <a:gridCol w="967264">
                  <a:extLst>
                    <a:ext uri="{9D8B030D-6E8A-4147-A177-3AD203B41FA5}">
                      <a16:colId xmlns:a16="http://schemas.microsoft.com/office/drawing/2014/main" val="253056130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2843564901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539209600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418092583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114515209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681684685"/>
                    </a:ext>
                  </a:extLst>
                </a:gridCol>
              </a:tblGrid>
              <a:tr h="1317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03439"/>
                  </a:ext>
                </a:extLst>
              </a:tr>
              <a:tr h="395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768083"/>
                  </a:ext>
                </a:extLst>
              </a:tr>
              <a:tr h="32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в средствах массовой информации и социальных сетях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086019"/>
                  </a:ext>
                </a:extLst>
              </a:tr>
              <a:tr h="98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незаконных рекламных конструкций, установленных на территории муниципального образования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850595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молодежи, задействованной в мероприятиях по вовлечению в творческую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622699"/>
                  </a:ext>
                </a:extLst>
              </a:tr>
              <a:tr h="125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ctr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чел.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0,012876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0,012876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0,0172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0,0180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16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72C3B-342E-40E0-85FD-72FE519423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5755" y="6522691"/>
            <a:ext cx="1548518" cy="335309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691680" y="102635"/>
            <a:ext cx="5688632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19688"/>
              </p:ext>
            </p:extLst>
          </p:nvPr>
        </p:nvGraphicFramePr>
        <p:xfrm>
          <a:off x="536233" y="1052736"/>
          <a:ext cx="7848872" cy="5256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8356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  <a:p>
                      <a:pPr algn="ctr"/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8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24 ноября 2020 г.      № 214/64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«Об установлении земельного налога на территории городского округа Лобня»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    8,3%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   9,0%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7,7%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7489EF-6A45-4153-8431-8E47AAA57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85698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функционирование   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дорожно-транспортного комплекса»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64255"/>
              </p:ext>
            </p:extLst>
          </p:nvPr>
        </p:nvGraphicFramePr>
        <p:xfrm>
          <a:off x="179512" y="1084339"/>
          <a:ext cx="8856982" cy="558916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5943039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9583250"/>
                    </a:ext>
                  </a:extLst>
                </a:gridCol>
                <a:gridCol w="841047">
                  <a:extLst>
                    <a:ext uri="{9D8B030D-6E8A-4147-A177-3AD203B41FA5}">
                      <a16:colId xmlns:a16="http://schemas.microsoft.com/office/drawing/2014/main" val="2546700222"/>
                    </a:ext>
                  </a:extLst>
                </a:gridCol>
                <a:gridCol w="766089">
                  <a:extLst>
                    <a:ext uri="{9D8B030D-6E8A-4147-A177-3AD203B41FA5}">
                      <a16:colId xmlns:a16="http://schemas.microsoft.com/office/drawing/2014/main" val="3968836149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219562008"/>
                    </a:ext>
                  </a:extLst>
                </a:gridCol>
                <a:gridCol w="768797">
                  <a:extLst>
                    <a:ext uri="{9D8B030D-6E8A-4147-A177-3AD203B41FA5}">
                      <a16:colId xmlns:a16="http://schemas.microsoft.com/office/drawing/2014/main" val="1703157793"/>
                    </a:ext>
                  </a:extLst>
                </a:gridCol>
                <a:gridCol w="768797">
                  <a:extLst>
                    <a:ext uri="{9D8B030D-6E8A-4147-A177-3AD203B41FA5}">
                      <a16:colId xmlns:a16="http://schemas.microsoft.com/office/drawing/2014/main" val="1833702184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2765806282"/>
                    </a:ext>
                  </a:extLst>
                </a:gridCol>
              </a:tblGrid>
              <a:tr h="41911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45576"/>
                  </a:ext>
                </a:extLst>
              </a:tr>
              <a:tr h="393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353578"/>
                  </a:ext>
                </a:extLst>
              </a:tr>
              <a:tr h="1974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 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546A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6145607"/>
                  </a:ext>
                </a:extLst>
              </a:tr>
              <a:tr h="80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чел./100 тыс. населения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605063"/>
                  </a:ext>
                </a:extLst>
              </a:tr>
              <a:tr h="493710">
                <a:tc>
                  <a:txBody>
                    <a:bodyPr/>
                    <a:lstStyle/>
                    <a:p>
                      <a:pPr indent="7620"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объектов, на которых реализуются мероприятия по обеспечению транспортной безопасности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069479"/>
                  </a:ext>
                </a:extLst>
              </a:tr>
              <a:tr h="680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14141"/>
                  </a:ext>
                </a:extLst>
              </a:tr>
              <a:tr h="809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м/м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47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9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5C57E-371B-4F80-90E1-8B207201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1784" y="44624"/>
            <a:ext cx="8280920" cy="755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86509"/>
              </p:ext>
            </p:extLst>
          </p:nvPr>
        </p:nvGraphicFramePr>
        <p:xfrm>
          <a:off x="107504" y="1116622"/>
          <a:ext cx="8964489" cy="50289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834173">
                  <a:extLst>
                    <a:ext uri="{9D8B030D-6E8A-4147-A177-3AD203B41FA5}">
                      <a16:colId xmlns:a16="http://schemas.microsoft.com/office/drawing/2014/main" val="20132356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29692787"/>
                    </a:ext>
                  </a:extLst>
                </a:gridCol>
                <a:gridCol w="990627">
                  <a:extLst>
                    <a:ext uri="{9D8B030D-6E8A-4147-A177-3AD203B41FA5}">
                      <a16:colId xmlns:a16="http://schemas.microsoft.com/office/drawing/2014/main" val="1008309905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543127426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666416641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45016474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037547993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90406265"/>
                    </a:ext>
                  </a:extLst>
                </a:gridCol>
              </a:tblGrid>
              <a:tr h="2558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72329"/>
                  </a:ext>
                </a:extLst>
              </a:tr>
              <a:tr h="511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951462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96,38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96,82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96,84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215346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880154"/>
                  </a:ext>
                </a:extLst>
              </a:tr>
              <a:tr h="59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220666"/>
                  </a:ext>
                </a:extLst>
              </a:tr>
              <a:tr h="119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088004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332179"/>
                  </a:ext>
                </a:extLst>
              </a:tr>
              <a:tr h="85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 учреждениях в Московской области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50" b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47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5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D51BEA-09A8-4439-9CF7-F1031AF0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4488" y="92287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84964"/>
              </p:ext>
            </p:extLst>
          </p:nvPr>
        </p:nvGraphicFramePr>
        <p:xfrm>
          <a:off x="107505" y="956383"/>
          <a:ext cx="8784976" cy="57327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72863">
                  <a:extLst>
                    <a:ext uri="{9D8B030D-6E8A-4147-A177-3AD203B41FA5}">
                      <a16:colId xmlns:a16="http://schemas.microsoft.com/office/drawing/2014/main" val="1946103064"/>
                    </a:ext>
                  </a:extLst>
                </a:gridCol>
                <a:gridCol w="723680">
                  <a:extLst>
                    <a:ext uri="{9D8B030D-6E8A-4147-A177-3AD203B41FA5}">
                      <a16:colId xmlns:a16="http://schemas.microsoft.com/office/drawing/2014/main" val="1420582184"/>
                    </a:ext>
                  </a:extLst>
                </a:gridCol>
                <a:gridCol w="749023">
                  <a:extLst>
                    <a:ext uri="{9D8B030D-6E8A-4147-A177-3AD203B41FA5}">
                      <a16:colId xmlns:a16="http://schemas.microsoft.com/office/drawing/2014/main" val="319516926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428387554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2938772416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974055969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02825634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958298857"/>
                    </a:ext>
                  </a:extLst>
                </a:gridCol>
              </a:tblGrid>
              <a:tr h="672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11088"/>
                  </a:ext>
                </a:extLst>
              </a:tr>
              <a:tr h="96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307599"/>
                  </a:ext>
                </a:extLst>
              </a:tr>
              <a:tr h="78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Быстро/качественно решаем - Доля сообщений, отправленных на портал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Добродел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921186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b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07024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662788"/>
                  </a:ext>
                </a:extLst>
              </a:tr>
              <a:tr h="685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743052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606026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3,04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3,05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000" b="0" kern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669" marR="13669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66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7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AC129-5217-4033-9C47-E97BD2B1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55477" y="116632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546687"/>
              </p:ext>
            </p:extLst>
          </p:nvPr>
        </p:nvGraphicFramePr>
        <p:xfrm>
          <a:off x="215009" y="1216454"/>
          <a:ext cx="8928991" cy="49032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85255">
                  <a:extLst>
                    <a:ext uri="{9D8B030D-6E8A-4147-A177-3AD203B41FA5}">
                      <a16:colId xmlns:a16="http://schemas.microsoft.com/office/drawing/2014/main" val="2857400707"/>
                    </a:ext>
                  </a:extLst>
                </a:gridCol>
                <a:gridCol w="1146563">
                  <a:extLst>
                    <a:ext uri="{9D8B030D-6E8A-4147-A177-3AD203B41FA5}">
                      <a16:colId xmlns:a16="http://schemas.microsoft.com/office/drawing/2014/main" val="1701423390"/>
                    </a:ext>
                  </a:extLst>
                </a:gridCol>
                <a:gridCol w="1019866">
                  <a:extLst>
                    <a:ext uri="{9D8B030D-6E8A-4147-A177-3AD203B41FA5}">
                      <a16:colId xmlns:a16="http://schemas.microsoft.com/office/drawing/2014/main" val="1408983095"/>
                    </a:ext>
                  </a:extLst>
                </a:gridCol>
                <a:gridCol w="636179">
                  <a:extLst>
                    <a:ext uri="{9D8B030D-6E8A-4147-A177-3AD203B41FA5}">
                      <a16:colId xmlns:a16="http://schemas.microsoft.com/office/drawing/2014/main" val="2599836203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3067130811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3823222062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449441497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1179407376"/>
                    </a:ext>
                  </a:extLst>
                </a:gridCol>
              </a:tblGrid>
              <a:tr h="67131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53401"/>
                  </a:ext>
                </a:extLst>
              </a:tr>
              <a:tr h="797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1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643918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3394207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858996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436613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17780" marT="17780" marB="1778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56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55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2BA7B-0121-4133-8E56-6640E57D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53936"/>
              </p:ext>
            </p:extLst>
          </p:nvPr>
        </p:nvGraphicFramePr>
        <p:xfrm>
          <a:off x="179512" y="1268760"/>
          <a:ext cx="8928992" cy="48590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25527">
                  <a:extLst>
                    <a:ext uri="{9D8B030D-6E8A-4147-A177-3AD203B41FA5}">
                      <a16:colId xmlns:a16="http://schemas.microsoft.com/office/drawing/2014/main" val="2449516231"/>
                    </a:ext>
                  </a:extLst>
                </a:gridCol>
                <a:gridCol w="1254487">
                  <a:extLst>
                    <a:ext uri="{9D8B030D-6E8A-4147-A177-3AD203B41FA5}">
                      <a16:colId xmlns:a16="http://schemas.microsoft.com/office/drawing/2014/main" val="2538958393"/>
                    </a:ext>
                  </a:extLst>
                </a:gridCol>
                <a:gridCol w="1106900">
                  <a:extLst>
                    <a:ext uri="{9D8B030D-6E8A-4147-A177-3AD203B41FA5}">
                      <a16:colId xmlns:a16="http://schemas.microsoft.com/office/drawing/2014/main" val="2106600103"/>
                    </a:ext>
                  </a:extLst>
                </a:gridCol>
                <a:gridCol w="737933">
                  <a:extLst>
                    <a:ext uri="{9D8B030D-6E8A-4147-A177-3AD203B41FA5}">
                      <a16:colId xmlns:a16="http://schemas.microsoft.com/office/drawing/2014/main" val="1664154735"/>
                    </a:ext>
                  </a:extLst>
                </a:gridCol>
                <a:gridCol w="664140">
                  <a:extLst>
                    <a:ext uri="{9D8B030D-6E8A-4147-A177-3AD203B41FA5}">
                      <a16:colId xmlns:a16="http://schemas.microsoft.com/office/drawing/2014/main" val="3970669792"/>
                    </a:ext>
                  </a:extLst>
                </a:gridCol>
                <a:gridCol w="811727">
                  <a:extLst>
                    <a:ext uri="{9D8B030D-6E8A-4147-A177-3AD203B41FA5}">
                      <a16:colId xmlns:a16="http://schemas.microsoft.com/office/drawing/2014/main" val="1353961087"/>
                    </a:ext>
                  </a:extLst>
                </a:gridCol>
                <a:gridCol w="737122">
                  <a:extLst>
                    <a:ext uri="{9D8B030D-6E8A-4147-A177-3AD203B41FA5}">
                      <a16:colId xmlns:a16="http://schemas.microsoft.com/office/drawing/2014/main" val="3781558856"/>
                    </a:ext>
                  </a:extLst>
                </a:gridCol>
                <a:gridCol w="591156">
                  <a:extLst>
                    <a:ext uri="{9D8B030D-6E8A-4147-A177-3AD203B41FA5}">
                      <a16:colId xmlns:a16="http://schemas.microsoft.com/office/drawing/2014/main" val="3629143570"/>
                    </a:ext>
                  </a:extLst>
                </a:gridCol>
              </a:tblGrid>
              <a:tr h="43204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27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468642"/>
                  </a:ext>
                </a:extLst>
              </a:tr>
              <a:tr h="250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222713"/>
                  </a:ext>
                </a:extLst>
              </a:tr>
              <a:tr h="29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детских, игровых площадок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799815"/>
                  </a:ext>
                </a:extLst>
              </a:tr>
              <a:tr h="9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438689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71242"/>
                  </a:ext>
                </a:extLst>
              </a:tr>
              <a:tr h="927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066567"/>
                  </a:ext>
                </a:extLst>
              </a:tr>
              <a:tr h="463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отремонтированных пешеходных коммуникаций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922370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520211"/>
                  </a:ext>
                </a:extLst>
              </a:tr>
              <a:tr h="69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5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BA1A1-945A-46DA-A84A-18E3637E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39" y="26064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21211"/>
              </p:ext>
            </p:extLst>
          </p:nvPr>
        </p:nvGraphicFramePr>
        <p:xfrm>
          <a:off x="179512" y="1584354"/>
          <a:ext cx="8964491" cy="43904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1101845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751441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12029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18722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82484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203034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35104221"/>
                    </a:ext>
                  </a:extLst>
                </a:gridCol>
                <a:gridCol w="827587">
                  <a:extLst>
                    <a:ext uri="{9D8B030D-6E8A-4147-A177-3AD203B41FA5}">
                      <a16:colId xmlns:a16="http://schemas.microsoft.com/office/drawing/2014/main" val="1907829383"/>
                    </a:ext>
                  </a:extLst>
                </a:gridCol>
              </a:tblGrid>
              <a:tr h="100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88669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660574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детских игровых площадок 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707255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квадратных метров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999 836, 43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426841"/>
                  </a:ext>
                </a:extLst>
              </a:tr>
              <a:tr h="486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Заменена </a:t>
                      </a:r>
                      <a:r>
                        <a:rPr lang="ru-RU" sz="10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неэнергоэффективных</a:t>
                      </a: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светильников наружного освещения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25802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шкафов управления наружным освещением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574701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4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CCDC5-1B80-4160-9AE3-FBE251A7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49192"/>
              </p:ext>
            </p:extLst>
          </p:nvPr>
        </p:nvGraphicFramePr>
        <p:xfrm>
          <a:off x="107504" y="1439337"/>
          <a:ext cx="8928992" cy="438437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643735">
                  <a:extLst>
                    <a:ext uri="{9D8B030D-6E8A-4147-A177-3AD203B41FA5}">
                      <a16:colId xmlns:a16="http://schemas.microsoft.com/office/drawing/2014/main" val="1942923603"/>
                    </a:ext>
                  </a:extLst>
                </a:gridCol>
                <a:gridCol w="1043986">
                  <a:extLst>
                    <a:ext uri="{9D8B030D-6E8A-4147-A177-3AD203B41FA5}">
                      <a16:colId xmlns:a16="http://schemas.microsoft.com/office/drawing/2014/main" val="3250995200"/>
                    </a:ext>
                  </a:extLst>
                </a:gridCol>
                <a:gridCol w="1128764">
                  <a:extLst>
                    <a:ext uri="{9D8B030D-6E8A-4147-A177-3AD203B41FA5}">
                      <a16:colId xmlns:a16="http://schemas.microsoft.com/office/drawing/2014/main" val="2168493336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4106942381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2397097894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186748336"/>
                    </a:ext>
                  </a:extLst>
                </a:gridCol>
                <a:gridCol w="584688">
                  <a:extLst>
                    <a:ext uri="{9D8B030D-6E8A-4147-A177-3AD203B41FA5}">
                      <a16:colId xmlns:a16="http://schemas.microsoft.com/office/drawing/2014/main" val="3164767441"/>
                    </a:ext>
                  </a:extLst>
                </a:gridCol>
                <a:gridCol w="813775">
                  <a:extLst>
                    <a:ext uri="{9D8B030D-6E8A-4147-A177-3AD203B41FA5}">
                      <a16:colId xmlns:a16="http://schemas.microsoft.com/office/drawing/2014/main" val="1531333193"/>
                    </a:ext>
                  </a:extLst>
                </a:gridCol>
              </a:tblGrid>
              <a:tr h="59916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44267"/>
                  </a:ext>
                </a:extLst>
              </a:tr>
              <a:tr h="629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443166"/>
                  </a:ext>
                </a:extLst>
              </a:tr>
              <a:tr h="870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419726"/>
                  </a:ext>
                </a:extLst>
              </a:tr>
              <a:tr h="71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576273"/>
                  </a:ext>
                </a:extLst>
              </a:tr>
              <a:tr h="71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программ, из аварийного жилищного признанного таковым после </a:t>
                      </a:r>
                      <a:b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2017 год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636748"/>
                  </a:ext>
                </a:extLst>
              </a:tr>
              <a:tr h="715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программ, из аварийного жилищного признанного таковым после </a:t>
                      </a:r>
                      <a:b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2017 год</a:t>
                      </a:r>
                      <a:endParaRPr lang="ru-RU" sz="11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100" kern="12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9370" marR="39370" marT="3619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76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87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D580E-FB02-4396-9921-F6B60808C7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1232229" y="188640"/>
            <a:ext cx="658822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объекты, реализуемые в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округе Лобня в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68962"/>
              </p:ext>
            </p:extLst>
          </p:nvPr>
        </p:nvGraphicFramePr>
        <p:xfrm>
          <a:off x="467544" y="1124744"/>
          <a:ext cx="8117594" cy="49865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046">
                  <a:extLst>
                    <a:ext uri="{9D8B030D-6E8A-4147-A177-3AD203B41FA5}">
                      <a16:colId xmlns:a16="http://schemas.microsoft.com/office/drawing/2014/main" val="264667280"/>
                    </a:ext>
                  </a:extLst>
                </a:gridCol>
                <a:gridCol w="1204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8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4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961"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Сумма (тыс. руб.)	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2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6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формирования современной городской среды в части благоустройства общественных территорий (сквер Защитников Москвы)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304 128,79000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236 957,13000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67 171,66000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1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сезонных ледяных катков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91 001,00000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территорий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490816"/>
                  </a:ext>
                </a:extLst>
              </a:tr>
              <a:tr h="223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86 450,95000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31020"/>
                  </a:ext>
                </a:extLst>
              </a:tr>
              <a:tr h="29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4 550,05000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72040"/>
                  </a:ext>
                </a:extLst>
              </a:tr>
              <a:tr h="926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и строительство участков наружных тепловых сетей для теплоснабжения объектов бюджетной сферы     ВСЕГО</a:t>
                      </a:r>
                    </a:p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надежности теплоснабжения социально-значимых объектов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5905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МБУК ДК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«Красная поляна» (</a:t>
                      </a:r>
                      <a:r>
                        <a:rPr lang="ru-RU" sz="9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ул.Спортивная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д.4А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74079096"/>
                  </a:ext>
                </a:extLst>
              </a:tr>
              <a:tr h="323567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ФОК «Красная поляна»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(ул. </a:t>
                      </a:r>
                      <a:r>
                        <a:rPr lang="ru-RU" sz="9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Краснополянская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д.32А);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191747666"/>
                  </a:ext>
                </a:extLst>
              </a:tr>
              <a:tr h="296024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ДК «Луговая»                      ( ул. Научный городок,д.1Б)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2 800,00000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633690501"/>
                  </a:ext>
                </a:extLst>
              </a:tr>
              <a:tr h="25916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405 129,79000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323 408,08000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81 721,71000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E5035-AD9F-4FEF-BB14-D4F53DF05F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556607"/>
            <a:ext cx="6264696" cy="4594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2025 год и на плановый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2026 и 2027 годов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08259"/>
              </p:ext>
            </p:extLst>
          </p:nvPr>
        </p:nvGraphicFramePr>
        <p:xfrm>
          <a:off x="323528" y="1412776"/>
          <a:ext cx="8352928" cy="48450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0100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1780072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2036352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832628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041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30395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соц.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186757"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25">
                <a:tc rowSpan="5"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«Социальная защита населения»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звания  «Почетный гражданин г.Лобня»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  <a:tr h="643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жилья и коммунальных услуг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004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 городского округа Лобня от 12.09.2024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230-ПГ «Об утверждении порядка предоставления мер социальной поддержки по оплате за содержание жилого помещения отдельным категориям граждан»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фонда;  инвалиды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 по оплате жилья и коммунальных услуг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19 601,6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17 508,9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16 508,9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178800"/>
                  </a:ext>
                </a:extLst>
              </a:tr>
              <a:tr h="905818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715594"/>
                  </a:ext>
                </a:extLst>
              </a:tr>
              <a:tr h="648501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Главы городского округа  Лобня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011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E5035-AD9F-4FEF-BB14-D4F53DF05F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556607"/>
            <a:ext cx="6264696" cy="4594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2025 год и на плановый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2026 и 2027 годов 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496911"/>
              </p:ext>
            </p:extLst>
          </p:nvPr>
        </p:nvGraphicFramePr>
        <p:xfrm>
          <a:off x="503548" y="1090160"/>
          <a:ext cx="8352928" cy="1744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8092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940640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2041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303952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соц.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186757"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935" marR="4935" marT="49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889">
                <a:tc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«Социальная защита населения»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городского округа Лобня от 14.11.2024 г. № 1355-ПА «Об утверждении Порядка предоставления возмещения расходов по оплате аренды жилья привлеченным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педагогическим кадрам в муниципальные бюджетные образовательные учреждения городского округа Лобня Московской области»</a:t>
                      </a:r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кадры в муниципальных бюджетных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учреждениях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возмещения расходов по оплате аренды жилья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38360"/>
              </p:ext>
            </p:extLst>
          </p:nvPr>
        </p:nvGraphicFramePr>
        <p:xfrm>
          <a:off x="495881" y="2873860"/>
          <a:ext cx="8360595" cy="346619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1202">
                  <a:extLst>
                    <a:ext uri="{9D8B030D-6E8A-4147-A177-3AD203B41FA5}">
                      <a16:colId xmlns:a16="http://schemas.microsoft.com/office/drawing/2014/main" val="1470588097"/>
                    </a:ext>
                  </a:extLst>
                </a:gridCol>
                <a:gridCol w="2144797">
                  <a:extLst>
                    <a:ext uri="{9D8B030D-6E8A-4147-A177-3AD203B41FA5}">
                      <a16:colId xmlns:a16="http://schemas.microsoft.com/office/drawing/2014/main" val="6424119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9801319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993380873"/>
                    </a:ext>
                  </a:extLst>
                </a:gridCol>
                <a:gridCol w="665702">
                  <a:extLst>
                    <a:ext uri="{9D8B030D-6E8A-4147-A177-3AD203B41FA5}">
                      <a16:colId xmlns:a16="http://schemas.microsoft.com/office/drawing/2014/main" val="2580495044"/>
                    </a:ext>
                  </a:extLst>
                </a:gridCol>
                <a:gridCol w="724146">
                  <a:extLst>
                    <a:ext uri="{9D8B030D-6E8A-4147-A177-3AD203B41FA5}">
                      <a16:colId xmlns:a16="http://schemas.microsoft.com/office/drawing/2014/main" val="2754075519"/>
                    </a:ext>
                  </a:extLst>
                </a:gridCol>
                <a:gridCol w="724146">
                  <a:extLst>
                    <a:ext uri="{9D8B030D-6E8A-4147-A177-3AD203B41FA5}">
                      <a16:colId xmlns:a16="http://schemas.microsoft.com/office/drawing/2014/main" val="3075689102"/>
                    </a:ext>
                  </a:extLst>
                </a:gridCol>
                <a:gridCol w="658314">
                  <a:extLst>
                    <a:ext uri="{9D8B030D-6E8A-4147-A177-3AD203B41FA5}">
                      <a16:colId xmlns:a16="http://schemas.microsoft.com/office/drawing/2014/main" val="3961529202"/>
                    </a:ext>
                  </a:extLst>
                </a:gridCol>
              </a:tblGrid>
              <a:tr h="936104">
                <a:tc rowSpan="2">
                  <a:txBody>
                    <a:bodyPr/>
                    <a:lstStyle/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900" b="0" u="none" strike="noStrike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Лобненской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городской поликлиники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356429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городского округа Лобня от 26.12.2023 № 1455-ПА «Об утверждении Порядка предоставления единовременной выплаты врачам и фельдшерам, приглашенным на работу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9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Лобненскую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подстанцию СМП ГБУЗ МО МОССМП, расположенной на территории городского округа Лобня Московской области»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и фельдшеры 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Лобненской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подстанции СМП ГБУЗ МО МОССМП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605140"/>
                  </a:ext>
                </a:extLst>
              </a:tr>
              <a:tr h="5599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№907 «О порядке и размерах выплаты денежной  компенсации за </a:t>
                      </a:r>
                      <a:r>
                        <a:rPr lang="ru-RU" sz="900" u="none" strike="noStrike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жилых помещений сотрудникам муниципальных учреждений»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600644"/>
                  </a:ext>
                </a:extLst>
              </a:tr>
              <a:tr h="15954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41 389,1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39 296,4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38 296,4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661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31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CEFFE-AAB9-4C40-A4C3-E7A63633B6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835697" y="167625"/>
            <a:ext cx="511256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28471"/>
              </p:ext>
            </p:extLst>
          </p:nvPr>
        </p:nvGraphicFramePr>
        <p:xfrm>
          <a:off x="251521" y="1052736"/>
          <a:ext cx="8280920" cy="5619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9731"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-правовой акт</a:t>
                      </a:r>
                    </a:p>
                    <a:p>
                      <a:pPr algn="ctr"/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</a:t>
                      </a:r>
                      <a:endParaRPr lang="ru-RU" sz="12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8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процента.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               24 ноября 2020 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№ 215/64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2025г.   3,5%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   2,8%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   3,6%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6F1EE-25ED-44CA-9645-75EF6CB46E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52319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расходов бюджета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 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472711"/>
              </p:ext>
            </p:extLst>
          </p:nvPr>
        </p:nvGraphicFramePr>
        <p:xfrm>
          <a:off x="395536" y="1089875"/>
          <a:ext cx="8388423" cy="5107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1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7 634,63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7 43,20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6 845,65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95,35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712,30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712,68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712,65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2 976,94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2 181,14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2 199,11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20 027,68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18 519,66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14 569,12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35 200,42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32 908,96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31 317,29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туризм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2 616,07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2 491,40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2 437,76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1 384,88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1 598,89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1 251,14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3 466,30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2 609,23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2 620,07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179,74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187,04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730,13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839,62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937,26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08520" y="620688"/>
            <a:ext cx="9073008" cy="499985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5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450" baseline="30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4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660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5A872-0092-44AD-B266-9C368DCCA4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4664" y="0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693656"/>
              </p:ext>
            </p:extLst>
          </p:nvPr>
        </p:nvGraphicFramePr>
        <p:xfrm>
          <a:off x="4294312" y="2276872"/>
          <a:ext cx="42829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210334"/>
              </p:ext>
            </p:extLst>
          </p:nvPr>
        </p:nvGraphicFramePr>
        <p:xfrm>
          <a:off x="251520" y="792088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414587"/>
              </p:ext>
            </p:extLst>
          </p:nvPr>
        </p:nvGraphicFramePr>
        <p:xfrm>
          <a:off x="539552" y="2276872"/>
          <a:ext cx="36004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EE0375-C11D-4A35-B5DF-1A83C485AA9F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62845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2F0A7-1E0E-4DA7-A975-5CF6CB921C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482" y="6553068"/>
            <a:ext cx="1548518" cy="335309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6863" y="0"/>
            <a:ext cx="9001000" cy="49667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 </a:t>
            </a:r>
            <a:r>
              <a:rPr lang="en-US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394135"/>
              </p:ext>
            </p:extLst>
          </p:nvPr>
        </p:nvGraphicFramePr>
        <p:xfrm>
          <a:off x="323526" y="468847"/>
          <a:ext cx="8784979" cy="592528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2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86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пп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Категория налогоплательщиков, имеющих льготы по уплате налогов              </a:t>
                      </a:r>
                      <a:endParaRPr kumimoji="0" lang="en-US" altLang="ru-RU" sz="8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бюджет города Лобня, в соответствии с решением Совета депутатов                                 от 24.11.2020 г.  № 214/64 </a:t>
                      </a:r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 установлении земельного налога на </a:t>
                      </a: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endParaRPr lang="en-US" sz="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Лобня»»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 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доходы, всего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ru-RU" alt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</a:t>
                      </a: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35 083,0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35 083,0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5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US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alt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36 586,0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588194" y="238015"/>
            <a:ext cx="9854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397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base.com-94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91e8d559-4d54-460d-ba58-5d5027f88b4d"/>
    <ds:schemaRef ds:uri="http://purl.org/dc/elements/1.1/"/>
    <ds:schemaRef ds:uri="http://schemas.openxmlformats.org/package/2006/metadata/core-properties"/>
    <ds:schemaRef ds:uri="9d035d7d-02e5-4a00-8b62-9a556aabc7b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0281_T_PGO_Abstract-Parallelogram-4x3</Template>
  <TotalTime>0</TotalTime>
  <Words>10695</Words>
  <Application>Microsoft Office PowerPoint</Application>
  <PresentationFormat>Экран (4:3)</PresentationFormat>
  <Paragraphs>3319</Paragraphs>
  <Slides>71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MS PGothic</vt:lpstr>
      <vt:lpstr>Arial</vt:lpstr>
      <vt:lpstr>Calibri</vt:lpstr>
      <vt:lpstr>Calibri Light</vt:lpstr>
      <vt:lpstr>Georgia</vt:lpstr>
      <vt:lpstr>Sitka Small</vt:lpstr>
      <vt:lpstr>Times New Roman</vt:lpstr>
      <vt:lpstr>Wingdings</vt:lpstr>
      <vt:lpstr>powerpointbase.com-942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2025 год и на плановый период 2026 и 2027 годов</vt:lpstr>
      <vt:lpstr>Основные задачи и приоритеты налоговой политики               на 2025 год и на плановый период 2026 и 2027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 от предоставленных налоговых льгот</vt:lpstr>
      <vt:lpstr>Основные показатели  прогноза социально–экономического развития  городского округа Лобня Московской области на 2025-2027 годы</vt:lpstr>
      <vt:lpstr>Основные показатели  прогноза социально–экономического развития  городского округа Лобня Московской области на 2025–2027 годы</vt:lpstr>
      <vt:lpstr>Презентация PowerPoint</vt:lpstr>
      <vt:lpstr>Основные параметры бюджета городского округа Лобня за 2022-2027 годы 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 </vt:lpstr>
      <vt:lpstr>Объем и структура налоговых, неналоговых доходов и  межбюджетных трансфертов в 2023-2027 годах, тыс. рублей </vt:lpstr>
      <vt:lpstr>Объем и структура налоговых, неналоговых доходов и  межбюджетных трансфертов в 2023-2027 годах, тыс. рублей </vt:lpstr>
      <vt:lpstr>Динамика налоговых и неналоговых доходов, млн. рублей  </vt:lpstr>
      <vt:lpstr>Объем поступлений налоговых доходов,  млн. рублей </vt:lpstr>
      <vt:lpstr>Крупнейшие налогоплательщики бюджета  городского округа Лобня</vt:lpstr>
      <vt:lpstr>Объем поступлений неналоговых доходов,  млн. рублей </vt:lpstr>
      <vt:lpstr>Объем безвозмездных поступлений, млн. рублей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от 55 тыс. до 120 тыс. человек на 01.01.2024г. </vt:lpstr>
      <vt:lpstr>Муниципальный долг городского округа Лобня,  млн. рублей</vt:lpstr>
      <vt:lpstr>Сравнительный анализ бюджета городского округа Лобня                 на текущий 2024 год  и на очередной 2025 год,  тыс. рублей</vt:lpstr>
      <vt:lpstr>Сравнительный анализ бюджета городского округа Лобня на текущий 2024 год и на очередной финансовый 2025 год     млн. рублей</vt:lpstr>
      <vt:lpstr>Презентация PowerPoint</vt:lpstr>
      <vt:lpstr>Структура расходов бюджета городского округа Лобня  на 2025 год и на плановый период 2026 и 2027 годов, тыс. руб.</vt:lpstr>
      <vt:lpstr>Расходы бюджета городского округа Лобня  по разделам на 2025 год и на плановый период 2026 и 2027 годов, тыс. руб.</vt:lpstr>
      <vt:lpstr>Структура расходов бюджета городского округа Лобня  </vt:lpstr>
      <vt:lpstr>Расходы бюджета городского округа Лобня по муниципальным программам,  тыс. руб.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 в 2025 году</vt:lpstr>
      <vt:lpstr>Расходы на дорожное хозяйство  в 2025 году</vt:lpstr>
      <vt:lpstr>Показатели муниципальной программы «Здравоохранение»</vt:lpstr>
      <vt:lpstr>Показатели муниципальной программы  «Культура»</vt:lpstr>
      <vt:lpstr>Показатели муниципальной программы 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 «Спорт»</vt:lpstr>
      <vt:lpstr>Показатели муниципальной программы «Развитие сельского хозяйства»</vt:lpstr>
      <vt:lpstr>Презентация PowerPoint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«Жилище»</vt:lpstr>
      <vt:lpstr>Презентация PowerPoint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vt:lpstr>
      <vt:lpstr>Показатели муниципальной программы  «Развитие и функционирование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в  городском округе Лобня в 2025-2027 годах</vt:lpstr>
      <vt:lpstr>Расходы бюджета с учетом интересов целевых групп  пользователей, на которые направлены мероприятия муниципальных программ на 2025 год и на плановый период 2026 и 2027 годов </vt:lpstr>
      <vt:lpstr>Расходы бюджета с учетом интересов целевых групп  пользователей, на которые направлены мероприятия муниципальных программ на 2025 год и на плановый период 2026 и 2027 годов </vt:lpstr>
      <vt:lpstr>Информация об объеме расходов бюджета  городского округа Лобня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2024-11-14T15:08:43Z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